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1" r:id="rId2"/>
    <p:sldId id="445" r:id="rId3"/>
    <p:sldId id="446" r:id="rId4"/>
    <p:sldId id="470" r:id="rId5"/>
    <p:sldId id="469" r:id="rId6"/>
    <p:sldId id="468" r:id="rId7"/>
    <p:sldId id="467" r:id="rId8"/>
    <p:sldId id="466" r:id="rId9"/>
    <p:sldId id="465" r:id="rId10"/>
    <p:sldId id="464" r:id="rId11"/>
    <p:sldId id="463" r:id="rId12"/>
    <p:sldId id="462" r:id="rId13"/>
    <p:sldId id="461" r:id="rId14"/>
    <p:sldId id="460" r:id="rId15"/>
    <p:sldId id="459" r:id="rId16"/>
    <p:sldId id="458" r:id="rId17"/>
    <p:sldId id="457" r:id="rId18"/>
    <p:sldId id="456" r:id="rId19"/>
    <p:sldId id="455" r:id="rId20"/>
    <p:sldId id="454" r:id="rId21"/>
    <p:sldId id="453" r:id="rId22"/>
    <p:sldId id="452" r:id="rId23"/>
    <p:sldId id="451" r:id="rId24"/>
    <p:sldId id="450" r:id="rId25"/>
    <p:sldId id="449" r:id="rId26"/>
    <p:sldId id="448" r:id="rId27"/>
    <p:sldId id="479" r:id="rId2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3F5"/>
    <a:srgbClr val="E6EDF6"/>
    <a:srgbClr val="006600"/>
    <a:srgbClr val="0066FF"/>
    <a:srgbClr val="FF0000"/>
    <a:srgbClr val="0000FF"/>
    <a:srgbClr val="800000"/>
    <a:srgbClr val="0099CC"/>
    <a:srgbClr val="80808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/>
    <p:restoredTop sz="94737"/>
  </p:normalViewPr>
  <p:slideViewPr>
    <p:cSldViewPr>
      <p:cViewPr varScale="1">
        <p:scale>
          <a:sx n="68" d="100"/>
          <a:sy n="68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366829-C2A0-4959-B592-08B220B64025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9F250C-2446-461E-99D3-83257EDBE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61CF55E-B248-4146-9A13-761331EC8C7E}" type="datetimeFigureOut">
              <a:rPr lang="en-US"/>
              <a:pPr>
                <a:defRPr/>
              </a:pPr>
              <a:t>2/13/2023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08B34F-4657-43C2-B88C-D3EE7757987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50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8B34F-4657-43C2-B88C-D3EE7757987B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10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685" y="0"/>
            <a:ext cx="1071220" cy="105631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A4E0D-B09F-480A-B953-2A4EF35E624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4FA6-7C82-4F6E-B3D0-F9DEFB1346C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2CA6-44F1-451B-B2C9-9C2CD8CE2D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785813"/>
            <a:ext cx="9144000" cy="1587"/>
          </a:xfrm>
          <a:prstGeom prst="line">
            <a:avLst/>
          </a:prstGeom>
          <a:ln w="1270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5"/>
          <p:cNvCxnSpPr>
            <a:cxnSpLocks noChangeShapeType="1"/>
          </p:cNvCxnSpPr>
          <p:nvPr userDrawn="1"/>
        </p:nvCxnSpPr>
        <p:spPr bwMode="auto">
          <a:xfrm>
            <a:off x="0" y="6572250"/>
            <a:ext cx="9144000" cy="1588"/>
          </a:xfrm>
          <a:prstGeom prst="line">
            <a:avLst/>
          </a:prstGeom>
          <a:noFill/>
          <a:ln w="38100" algn="ctr">
            <a:solidFill>
              <a:srgbClr val="80808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7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43956" cy="5304652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338" y="6572250"/>
            <a:ext cx="7562850" cy="285750"/>
          </a:xfrm>
        </p:spPr>
        <p:txBody>
          <a:bodyPr/>
          <a:lstStyle>
            <a:lvl1pPr algn="l">
              <a:defRPr smtClean="0">
                <a:solidFill>
                  <a:srgbClr val="8080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58125" y="6572250"/>
            <a:ext cx="128587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C55B1-72B1-4398-A925-DD2EE0F982D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16962" y="74679"/>
            <a:ext cx="584194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5E919-5BD7-4912-8033-E3E398BB38B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4FE8-B0D9-4C05-B81B-4932A3A760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49E7-26C7-48C6-B0EA-976DAF69499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B4AB-301E-462B-8E73-E9871DB77C7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5B47-EFAA-49A6-9B1E-EC01EDD64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D50D-933D-43BF-AF72-EF50DBB7653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838C-C338-4DEB-8A60-5466E72390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AU"/>
              <a:t>Copyright @ 2020 NSRIC Inc.–All rights reserved **OE Division** https://www.nsric.ca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2A4E0D-B09F-480A-B953-2A4EF35E62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6F54DD-FCC8-7241-AD2D-A4E465A1786A}"/>
              </a:ext>
            </a:extLst>
          </p:cNvPr>
          <p:cNvSpPr txBox="1"/>
          <p:nvPr/>
        </p:nvSpPr>
        <p:spPr>
          <a:xfrm>
            <a:off x="72008" y="26040"/>
            <a:ext cx="8532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NSRIC Inc. (Nature Science Research and Innovation Centre)</a:t>
            </a:r>
          </a:p>
          <a:p>
            <a:r>
              <a:rPr lang="en-US" sz="1700" b="1" dirty="0">
                <a:solidFill>
                  <a:srgbClr val="002060"/>
                </a:solidFill>
                <a:latin typeface="Century" panose="02040604050505020304" pitchFamily="18" charset="0"/>
                <a:cs typeface="Apple Chancery" panose="03020702040506060504" pitchFamily="66" charset="-79"/>
              </a:rPr>
              <a:t>Ontario (ON), Canada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24C441-2313-1144-8770-52D9685FFFED}"/>
              </a:ext>
            </a:extLst>
          </p:cNvPr>
          <p:cNvCxnSpPr>
            <a:cxnSpLocks/>
          </p:cNvCxnSpPr>
          <p:nvPr/>
        </p:nvCxnSpPr>
        <p:spPr>
          <a:xfrm>
            <a:off x="-17815" y="1124744"/>
            <a:ext cx="9161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52F5A6-2001-FB4C-AADB-78687F57996F}"/>
              </a:ext>
            </a:extLst>
          </p:cNvPr>
          <p:cNvCxnSpPr>
            <a:cxnSpLocks/>
          </p:cNvCxnSpPr>
          <p:nvPr/>
        </p:nvCxnSpPr>
        <p:spPr>
          <a:xfrm>
            <a:off x="-17815" y="1196752"/>
            <a:ext cx="9161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1268EB7-0129-704E-AC75-0CC1D7D21550}"/>
              </a:ext>
            </a:extLst>
          </p:cNvPr>
          <p:cNvSpPr txBox="1"/>
          <p:nvPr/>
        </p:nvSpPr>
        <p:spPr>
          <a:xfrm>
            <a:off x="1952106" y="711861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en-US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Online Education (OE) Division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C255F3F-FB58-AA48-B815-368E209BE8D8}"/>
              </a:ext>
            </a:extLst>
          </p:cNvPr>
          <p:cNvCxnSpPr>
            <a:cxnSpLocks/>
          </p:cNvCxnSpPr>
          <p:nvPr/>
        </p:nvCxnSpPr>
        <p:spPr>
          <a:xfrm>
            <a:off x="-36512" y="6309320"/>
            <a:ext cx="9161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E56D8B0-FB5C-9B40-926C-7CF8678FC049}"/>
              </a:ext>
            </a:extLst>
          </p:cNvPr>
          <p:cNvSpPr/>
          <p:nvPr/>
        </p:nvSpPr>
        <p:spPr>
          <a:xfrm>
            <a:off x="-36513" y="6381328"/>
            <a:ext cx="9161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>
                <a:solidFill>
                  <a:schemeClr val="accent5">
                    <a:lumMod val="75000"/>
                  </a:schemeClr>
                </a:solidFill>
              </a:rPr>
              <a:t>https://</a:t>
            </a:r>
            <a:r>
              <a:rPr lang="en-AU" b="1" dirty="0" err="1">
                <a:solidFill>
                  <a:schemeClr val="accent5">
                    <a:lumMod val="75000"/>
                  </a:schemeClr>
                </a:solidFill>
              </a:rPr>
              <a:t>www.nsric.ca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505776-AE6A-2844-A938-AB36487FE916}"/>
              </a:ext>
            </a:extLst>
          </p:cNvPr>
          <p:cNvSpPr txBox="1"/>
          <p:nvPr/>
        </p:nvSpPr>
        <p:spPr>
          <a:xfrm>
            <a:off x="377788" y="142177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NSRICURA13_1 – Practical Procedures in Testing Software Project(s)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6C367C-4D63-2549-A2AE-45A2324F2165}"/>
              </a:ext>
            </a:extLst>
          </p:cNvPr>
          <p:cNvSpPr/>
          <p:nvPr/>
        </p:nvSpPr>
        <p:spPr>
          <a:xfrm>
            <a:off x="1377634" y="3068960"/>
            <a:ext cx="6388732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>
                <a:solidFill>
                  <a:srgbClr val="00B050"/>
                </a:solidFill>
                <a:latin typeface="Arial Black" pitchFamily="34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 Rasham Majachani</a:t>
            </a:r>
            <a:r>
              <a:rPr lang="en-US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marL="347663" indent="-347663">
              <a:tabLst>
                <a:tab pos="347663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Instructor</a:t>
            </a:r>
          </a:p>
          <a:p>
            <a:pPr marL="347663" indent="-347663">
              <a:lnSpc>
                <a:spcPct val="120000"/>
              </a:lnSpc>
              <a:tabLst>
                <a:tab pos="347663" algn="l"/>
              </a:tabLst>
            </a:pP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NSRIC Inc.</a:t>
            </a:r>
          </a:p>
          <a:p>
            <a:pPr marL="347663" indent="-347663">
              <a:lnSpc>
                <a:spcPct val="120000"/>
              </a:lnSpc>
              <a:tabLst>
                <a:tab pos="347663" algn="l"/>
              </a:tabLst>
            </a:pP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London, ON, Canada</a:t>
            </a:r>
          </a:p>
          <a:p>
            <a:pPr marL="347663" indent="-347663">
              <a:lnSpc>
                <a:spcPct val="120000"/>
              </a:lnSpc>
              <a:tabLst>
                <a:tab pos="347663" algn="l"/>
              </a:tabLst>
            </a:pP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E-mail: rmajachani@gmail.com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CB9449-126B-9249-B6C3-6F117669002C}"/>
              </a:ext>
            </a:extLst>
          </p:cNvPr>
          <p:cNvSpPr txBox="1"/>
          <p:nvPr/>
        </p:nvSpPr>
        <p:spPr>
          <a:xfrm>
            <a:off x="6156176" y="4005064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Insert Your Picture in the Box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281BC8-3640-324D-F049-7227B1FC11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54018" y="3407221"/>
            <a:ext cx="1900661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6A877D-FDA8-D49C-6183-CDD4F80858CF}"/>
              </a:ext>
            </a:extLst>
          </p:cNvPr>
          <p:cNvSpPr txBox="1"/>
          <p:nvPr/>
        </p:nvSpPr>
        <p:spPr>
          <a:xfrm>
            <a:off x="1043608" y="1196752"/>
            <a:ext cx="640871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Differences between Static and Dynamic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05722-9A65-461E-9329-B29356F3486C}"/>
              </a:ext>
            </a:extLst>
          </p:cNvPr>
          <p:cNvSpPr txBox="1"/>
          <p:nvPr/>
        </p:nvSpPr>
        <p:spPr>
          <a:xfrm>
            <a:off x="1070074" y="2730339"/>
            <a:ext cx="652611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Requirement defects (e.g., inconsistencies, ambiguities, contradictions, omissions, inaccuracies, and redundancies)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Design defects (e.g., inefficient algorithms or database structures, high coupling, low cohesion)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Coding defects (e.g., variables with undefined values, variables that are declared but never used, unreachable code, duplicate code)</a:t>
            </a:r>
          </a:p>
        </p:txBody>
      </p:sp>
    </p:spTree>
    <p:extLst>
      <p:ext uri="{BB962C8B-B14F-4D97-AF65-F5344CB8AC3E}">
        <p14:creationId xmlns:p14="http://schemas.microsoft.com/office/powerpoint/2010/main" val="216208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95115-D78B-BCB7-4930-F716964940C6}"/>
              </a:ext>
            </a:extLst>
          </p:cNvPr>
          <p:cNvSpPr txBox="1"/>
          <p:nvPr/>
        </p:nvSpPr>
        <p:spPr>
          <a:xfrm>
            <a:off x="1115615" y="1196752"/>
            <a:ext cx="67425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</a:t>
            </a:r>
            <a:r>
              <a:rPr lang="en-US" sz="2800" dirty="0"/>
              <a:t> </a:t>
            </a:r>
            <a:r>
              <a:rPr lang="en-US" sz="2800" b="1" dirty="0"/>
              <a:t>Differences between Static and Dynamic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486C4D-59C5-14D3-189A-0DC9E2C8142C}"/>
              </a:ext>
            </a:extLst>
          </p:cNvPr>
          <p:cNvSpPr txBox="1"/>
          <p:nvPr/>
        </p:nvSpPr>
        <p:spPr>
          <a:xfrm>
            <a:off x="1115616" y="2868838"/>
            <a:ext cx="691276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Deviations from standards (e.g., lack of adherence to coding standards)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Incorrect interface specifications (e.g., different units of measurement used by the calling system than by the called system)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Security vulnerabilities (e.g., susceptibility to buffer overflows)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6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E5840-B4B5-0670-AEFB-58A77FEA739C}"/>
              </a:ext>
            </a:extLst>
          </p:cNvPr>
          <p:cNvSpPr txBox="1"/>
          <p:nvPr/>
        </p:nvSpPr>
        <p:spPr>
          <a:xfrm>
            <a:off x="1331640" y="1196752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Review Process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056131-A135-423B-AC93-A7D27A477C30}"/>
              </a:ext>
            </a:extLst>
          </p:cNvPr>
          <p:cNvSpPr txBox="1"/>
          <p:nvPr/>
        </p:nvSpPr>
        <p:spPr>
          <a:xfrm>
            <a:off x="1319990" y="2060848"/>
            <a:ext cx="764449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Reviews vary from informal to formal.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Informal reviews do not follow a defined process and do not have formally documented output.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07E954-DDF0-FF41-BBAE-43CAF80E2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20" y="3861048"/>
            <a:ext cx="20859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6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D44557-9115-394C-AD03-5E85B0734BDD}"/>
              </a:ext>
            </a:extLst>
          </p:cNvPr>
          <p:cNvSpPr txBox="1"/>
          <p:nvPr/>
        </p:nvSpPr>
        <p:spPr>
          <a:xfrm>
            <a:off x="1259632" y="1340768"/>
            <a:ext cx="74888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Work Product Review Process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D5D04E-FC5D-A193-E03D-E6A4D9A47F1B}"/>
              </a:ext>
            </a:extLst>
          </p:cNvPr>
          <p:cNvSpPr txBox="1"/>
          <p:nvPr/>
        </p:nvSpPr>
        <p:spPr>
          <a:xfrm>
            <a:off x="359532" y="1986379"/>
            <a:ext cx="8424936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/>
              <a:t>The review process comprises the following main activities:</a:t>
            </a:r>
          </a:p>
          <a:p>
            <a:pPr marL="0" indent="0">
              <a:buNone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Planning (Defining the scope, Estimating, Selecting the people, Checking the entry criteria)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Initiate review (Distributing the work product, Explaining the scope, objectives, process, roles, and work products to the participant)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Individual review (i.e., individual preparation) - Reviewing all or part of the work product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Issue communication and analysis (Analyzing potential defects)</a:t>
            </a:r>
          </a:p>
        </p:txBody>
      </p:sp>
    </p:spTree>
    <p:extLst>
      <p:ext uri="{BB962C8B-B14F-4D97-AF65-F5344CB8AC3E}">
        <p14:creationId xmlns:p14="http://schemas.microsoft.com/office/powerpoint/2010/main" val="2993345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8A0C68-5A8B-55FE-2E83-8F86BFA716E4}"/>
              </a:ext>
            </a:extLst>
          </p:cNvPr>
          <p:cNvSpPr txBox="1"/>
          <p:nvPr/>
        </p:nvSpPr>
        <p:spPr>
          <a:xfrm>
            <a:off x="1259632" y="1196752"/>
            <a:ext cx="63365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Roles and responsibilities in a formal review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E0EA6-2F19-570A-50A1-F70196FF37EF}"/>
              </a:ext>
            </a:extLst>
          </p:cNvPr>
          <p:cNvSpPr txBox="1"/>
          <p:nvPr/>
        </p:nvSpPr>
        <p:spPr>
          <a:xfrm>
            <a:off x="1259632" y="2348880"/>
            <a:ext cx="59046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Author: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Creates the work product under review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Fixes defects in the work product under review (if necessary)</a:t>
            </a:r>
          </a:p>
        </p:txBody>
      </p:sp>
    </p:spTree>
    <p:extLst>
      <p:ext uri="{BB962C8B-B14F-4D97-AF65-F5344CB8AC3E}">
        <p14:creationId xmlns:p14="http://schemas.microsoft.com/office/powerpoint/2010/main" val="104178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BE65E9-0237-EA3A-5D77-1A0608FF9A20}"/>
              </a:ext>
            </a:extLst>
          </p:cNvPr>
          <p:cNvSpPr txBox="1"/>
          <p:nvPr/>
        </p:nvSpPr>
        <p:spPr>
          <a:xfrm>
            <a:off x="1043607" y="1124744"/>
            <a:ext cx="68145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Roles and responsibilities in a formal review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12EC4-E204-B82E-1275-2617AB73A16A}"/>
              </a:ext>
            </a:extLst>
          </p:cNvPr>
          <p:cNvSpPr txBox="1"/>
          <p:nvPr/>
        </p:nvSpPr>
        <p:spPr>
          <a:xfrm>
            <a:off x="1043608" y="2151727"/>
            <a:ext cx="633670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Management: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Is responsible for review planning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Decides on the execution of reviews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Assigns staff, budget, and time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Monitors ongoing cost-effectiveness</a:t>
            </a:r>
          </a:p>
        </p:txBody>
      </p:sp>
    </p:spTree>
    <p:extLst>
      <p:ext uri="{BB962C8B-B14F-4D97-AF65-F5344CB8AC3E}">
        <p14:creationId xmlns:p14="http://schemas.microsoft.com/office/powerpoint/2010/main" val="190691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F151D8-227D-7BF6-4C43-D69F4CEF7100}"/>
              </a:ext>
            </a:extLst>
          </p:cNvPr>
          <p:cNvSpPr txBox="1"/>
          <p:nvPr/>
        </p:nvSpPr>
        <p:spPr>
          <a:xfrm>
            <a:off x="1403648" y="1196752"/>
            <a:ext cx="74168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Roles and responsibilities in a formal review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EC2D2-3EF5-1D21-76AA-E0BF3D0CC65C}"/>
              </a:ext>
            </a:extLst>
          </p:cNvPr>
          <p:cNvSpPr txBox="1"/>
          <p:nvPr/>
        </p:nvSpPr>
        <p:spPr>
          <a:xfrm>
            <a:off x="1404606" y="2796135"/>
            <a:ext cx="619158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Facilitator (often called moderator):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Ensures effective running of review meetings (when held)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Mediates, if necessary, between the various points of view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Is often the person upon whom the success of the review depends</a:t>
            </a:r>
          </a:p>
        </p:txBody>
      </p:sp>
    </p:spTree>
    <p:extLst>
      <p:ext uri="{BB962C8B-B14F-4D97-AF65-F5344CB8AC3E}">
        <p14:creationId xmlns:p14="http://schemas.microsoft.com/office/powerpoint/2010/main" val="631743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81E7BB-B7EC-A276-874F-E3F219F900CF}"/>
              </a:ext>
            </a:extLst>
          </p:cNvPr>
          <p:cNvSpPr txBox="1"/>
          <p:nvPr/>
        </p:nvSpPr>
        <p:spPr>
          <a:xfrm>
            <a:off x="1511178" y="1196752"/>
            <a:ext cx="716527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Roles and responsibilities in a formal review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EF5174-54C8-13DA-9B79-4CDBE2ECB5BA}"/>
              </a:ext>
            </a:extLst>
          </p:cNvPr>
          <p:cNvSpPr txBox="1"/>
          <p:nvPr/>
        </p:nvSpPr>
        <p:spPr>
          <a:xfrm>
            <a:off x="1511178" y="2852936"/>
            <a:ext cx="622917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Review leader: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Takes overall responsibility for the review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Decides who will be involved and organizes when and where it will take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78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66C7D-0C99-443D-40DC-A0B740719CBF}"/>
              </a:ext>
            </a:extLst>
          </p:cNvPr>
          <p:cNvSpPr txBox="1"/>
          <p:nvPr/>
        </p:nvSpPr>
        <p:spPr>
          <a:xfrm>
            <a:off x="971600" y="1196752"/>
            <a:ext cx="71287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Roles and responsibilities in a formal review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5A915D-D294-63F0-3895-1176F68E47E1}"/>
              </a:ext>
            </a:extLst>
          </p:cNvPr>
          <p:cNvSpPr txBox="1"/>
          <p:nvPr/>
        </p:nvSpPr>
        <p:spPr>
          <a:xfrm>
            <a:off x="971600" y="2314840"/>
            <a:ext cx="756285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Reviewers: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May be subject matter experts, persons working on the project, stakeholders with an interest in the work product, and/or individuals with specific technical or business backgrounds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Identify potential defects in the work product under review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May represent different perspectives (e.g., tester, developer, user, operator, business analyst, usability expert, etc.)</a:t>
            </a:r>
          </a:p>
        </p:txBody>
      </p:sp>
    </p:spTree>
    <p:extLst>
      <p:ext uri="{BB962C8B-B14F-4D97-AF65-F5344CB8AC3E}">
        <p14:creationId xmlns:p14="http://schemas.microsoft.com/office/powerpoint/2010/main" val="759512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9D38C1-48C7-C023-FA6A-CBCF64D332F9}"/>
              </a:ext>
            </a:extLst>
          </p:cNvPr>
          <p:cNvSpPr txBox="1"/>
          <p:nvPr/>
        </p:nvSpPr>
        <p:spPr>
          <a:xfrm>
            <a:off x="1259632" y="1340768"/>
            <a:ext cx="70567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Roles and responsibilities in a formal review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B1CBF4-29C5-A899-4FC3-27CF05F57EFC}"/>
              </a:ext>
            </a:extLst>
          </p:cNvPr>
          <p:cNvSpPr txBox="1"/>
          <p:nvPr/>
        </p:nvSpPr>
        <p:spPr>
          <a:xfrm>
            <a:off x="1245564" y="2753474"/>
            <a:ext cx="692683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Scribe (or recorder):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Collates potential defects found during the individual review activity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Records new potential defects, open points, and decisions from the review meeting (when held)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024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098CDE-48DF-E762-A427-5E42F274EA34}"/>
              </a:ext>
            </a:extLst>
          </p:cNvPr>
          <p:cNvSpPr txBox="1"/>
          <p:nvPr/>
        </p:nvSpPr>
        <p:spPr>
          <a:xfrm>
            <a:off x="1979712" y="1196752"/>
            <a:ext cx="46071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Chapter 3_Static Testing as Test Type		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27B19-8FDA-285F-FA82-BF41757A0CD8}"/>
              </a:ext>
            </a:extLst>
          </p:cNvPr>
          <p:cNvSpPr txBox="1"/>
          <p:nvPr/>
        </p:nvSpPr>
        <p:spPr>
          <a:xfrm>
            <a:off x="1835696" y="2737372"/>
            <a:ext cx="588438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/>
              <a:t>Keywords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/>
              <a:t>Ad hoc review, checklist-based review, dynamic testing, formal review, informal review, inspection, perspective-based reading, review, role-based review, scenario-based review, static analysis, static testing, technical review, walkthrough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5576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E388AB-4ABA-E53E-7B07-E923743260FA}"/>
              </a:ext>
            </a:extLst>
          </p:cNvPr>
          <p:cNvSpPr txBox="1"/>
          <p:nvPr/>
        </p:nvSpPr>
        <p:spPr>
          <a:xfrm>
            <a:off x="1619672" y="1340768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Review Types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53791B-1EF8-C66B-C0DD-60C138E5DDF7}"/>
              </a:ext>
            </a:extLst>
          </p:cNvPr>
          <p:cNvSpPr txBox="1"/>
          <p:nvPr/>
        </p:nvSpPr>
        <p:spPr>
          <a:xfrm>
            <a:off x="1593452" y="2100912"/>
            <a:ext cx="722702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Informal review (e.g., buddy check, pairing, pair review)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Main purpose: detecting potential defects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Possible additional purposes: generating new ideas or solutions, quickly solving minor problems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Not based on a formal (documented) process</a:t>
            </a:r>
          </a:p>
        </p:txBody>
      </p:sp>
    </p:spTree>
    <p:extLst>
      <p:ext uri="{BB962C8B-B14F-4D97-AF65-F5344CB8AC3E}">
        <p14:creationId xmlns:p14="http://schemas.microsoft.com/office/powerpoint/2010/main" val="4050606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F229D3-F18A-DB84-D89B-0ABDC2310B15}"/>
              </a:ext>
            </a:extLst>
          </p:cNvPr>
          <p:cNvSpPr txBox="1"/>
          <p:nvPr/>
        </p:nvSpPr>
        <p:spPr>
          <a:xfrm>
            <a:off x="1187624" y="1124744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Review Types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C4226-315A-ED2F-66BB-2E85EC636B50}"/>
              </a:ext>
            </a:extLst>
          </p:cNvPr>
          <p:cNvSpPr txBox="1"/>
          <p:nvPr/>
        </p:nvSpPr>
        <p:spPr>
          <a:xfrm>
            <a:off x="1187624" y="1874728"/>
            <a:ext cx="691276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Walkthrough: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Individual preparation before the review meeting is optional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Review meeting is typically led by the author of the work product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Scribe is mandatory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Use of checklists is optional</a:t>
            </a:r>
          </a:p>
        </p:txBody>
      </p:sp>
    </p:spTree>
    <p:extLst>
      <p:ext uri="{BB962C8B-B14F-4D97-AF65-F5344CB8AC3E}">
        <p14:creationId xmlns:p14="http://schemas.microsoft.com/office/powerpoint/2010/main" val="1951286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10D6F6-4831-51F7-F650-675E33C787FF}"/>
              </a:ext>
            </a:extLst>
          </p:cNvPr>
          <p:cNvSpPr txBox="1"/>
          <p:nvPr/>
        </p:nvSpPr>
        <p:spPr>
          <a:xfrm>
            <a:off x="1259632" y="1268760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Review Types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7A69C-08BB-B313-1AFC-F64917FC3DD2}"/>
              </a:ext>
            </a:extLst>
          </p:cNvPr>
          <p:cNvSpPr txBox="1"/>
          <p:nvPr/>
        </p:nvSpPr>
        <p:spPr>
          <a:xfrm>
            <a:off x="1259632" y="1916832"/>
            <a:ext cx="648072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Technical review:</a:t>
            </a:r>
          </a:p>
          <a:p>
            <a:pPr marL="0" indent="0">
              <a:buNone/>
            </a:pPr>
            <a:endParaRPr lang="en-US" sz="2000" b="1" u="sng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Main purposes: gaining consensus, detecting potential defects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Scribe is mandatory, ideally not the author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Use of checklists is optional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Potential defect logs and review reports are produced</a:t>
            </a:r>
          </a:p>
        </p:txBody>
      </p:sp>
    </p:spTree>
    <p:extLst>
      <p:ext uri="{BB962C8B-B14F-4D97-AF65-F5344CB8AC3E}">
        <p14:creationId xmlns:p14="http://schemas.microsoft.com/office/powerpoint/2010/main" val="337232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730BE4-2967-FFA8-7605-35929E149950}"/>
              </a:ext>
            </a:extLst>
          </p:cNvPr>
          <p:cNvSpPr txBox="1"/>
          <p:nvPr/>
        </p:nvSpPr>
        <p:spPr>
          <a:xfrm>
            <a:off x="1403648" y="1268760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on Review Types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BC6311-BD6F-8794-59C8-4EC21C68F6CD}"/>
              </a:ext>
            </a:extLst>
          </p:cNvPr>
          <p:cNvSpPr txBox="1"/>
          <p:nvPr/>
        </p:nvSpPr>
        <p:spPr>
          <a:xfrm>
            <a:off x="1403648" y="1843013"/>
            <a:ext cx="698477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u="sng" dirty="0"/>
              <a:t>Inspection:</a:t>
            </a:r>
          </a:p>
          <a:p>
            <a:pPr marL="0" indent="0">
              <a:buNone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Detecting potential defects, evaluating quality, and building confidence in the work product, preventing future similar defects through author learning and root cause analysis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Uses clearly defined roles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Individual preparation before the review meeting is required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Reviewers are either peers of the author or experts in other disciplines that are relevant to the work product</a:t>
            </a:r>
          </a:p>
        </p:txBody>
      </p:sp>
    </p:spTree>
    <p:extLst>
      <p:ext uri="{BB962C8B-B14F-4D97-AF65-F5344CB8AC3E}">
        <p14:creationId xmlns:p14="http://schemas.microsoft.com/office/powerpoint/2010/main" val="1850492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B9ACE0-D19C-AB3E-F9C1-50EF7032702B}"/>
              </a:ext>
            </a:extLst>
          </p:cNvPr>
          <p:cNvSpPr txBox="1"/>
          <p:nvPr/>
        </p:nvSpPr>
        <p:spPr>
          <a:xfrm>
            <a:off x="1259632" y="1196752"/>
            <a:ext cx="720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Applying Review Techniques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875543-09CE-233D-CF18-202161E2976A}"/>
              </a:ext>
            </a:extLst>
          </p:cNvPr>
          <p:cNvSpPr txBox="1"/>
          <p:nvPr/>
        </p:nvSpPr>
        <p:spPr>
          <a:xfrm>
            <a:off x="1259632" y="2171045"/>
            <a:ext cx="72008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Ad hoc (no guidance on how this task should be performed)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Checklist-based (reviewers detect issues based on checklists that are distributed at review initiation)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Scenarios and dry runs ( reviewer has guidelines on how to identify specific defect types)</a:t>
            </a:r>
          </a:p>
          <a:p>
            <a:r>
              <a:rPr lang="en-US" sz="20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Perspective-based (reviewers take on different stakeholder viewpoints in individual reviewing)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Role-based (experienced, (inexperienced, senior, child, </a:t>
            </a:r>
            <a:r>
              <a:rPr lang="en-US" sz="2000" b="1" dirty="0" err="1"/>
              <a:t>etc</a:t>
            </a:r>
            <a:r>
              <a:rPr lang="en-US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4355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233B9-FC36-516C-63F8-6677D6328D73}"/>
              </a:ext>
            </a:extLst>
          </p:cNvPr>
          <p:cNvSpPr txBox="1"/>
          <p:nvPr/>
        </p:nvSpPr>
        <p:spPr>
          <a:xfrm>
            <a:off x="1403648" y="1340768"/>
            <a:ext cx="6552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Success Factors for Reviews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45C72C-2595-4C4C-F39C-FAD68DB1E7DA}"/>
              </a:ext>
            </a:extLst>
          </p:cNvPr>
          <p:cNvSpPr txBox="1"/>
          <p:nvPr/>
        </p:nvSpPr>
        <p:spPr>
          <a:xfrm>
            <a:off x="1373132" y="2420888"/>
            <a:ext cx="701529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Each review has clear objectives, defined during review planning, and used as measurable exit criteria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Review types are applied which are suitable to achieve the objectives and are appropriate to the type and level of software work products and participants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Checklist-based or role-based reviewing is suitable for effective defect identification in the work product to be reviewed</a:t>
            </a:r>
          </a:p>
        </p:txBody>
      </p:sp>
    </p:spTree>
    <p:extLst>
      <p:ext uri="{BB962C8B-B14F-4D97-AF65-F5344CB8AC3E}">
        <p14:creationId xmlns:p14="http://schemas.microsoft.com/office/powerpoint/2010/main" val="2887173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57005B-EFF8-0A35-8BB1-07C663AAC017}"/>
              </a:ext>
            </a:extLst>
          </p:cNvPr>
          <p:cNvSpPr txBox="1"/>
          <p:nvPr/>
        </p:nvSpPr>
        <p:spPr>
          <a:xfrm>
            <a:off x="1331640" y="1196752"/>
            <a:ext cx="67687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Success Factors for Reviews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696F57-95D2-7502-8003-D38B1C27E853}"/>
              </a:ext>
            </a:extLst>
          </p:cNvPr>
          <p:cNvSpPr txBox="1"/>
          <p:nvPr/>
        </p:nvSpPr>
        <p:spPr>
          <a:xfrm>
            <a:off x="1302082" y="2060848"/>
            <a:ext cx="734481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Any checklists used address the main risks and are up to date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Participants have adequate time to prepare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Reviews are scheduled with adequate notice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Management supports the review process (e.g., by incorporating adequate time for review activities in project schedules)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Reviews are integrated into the company's quality and/or test policies.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296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696F57-95D2-7502-8003-D38B1C27E853}"/>
              </a:ext>
            </a:extLst>
          </p:cNvPr>
          <p:cNvSpPr txBox="1"/>
          <p:nvPr/>
        </p:nvSpPr>
        <p:spPr>
          <a:xfrm>
            <a:off x="1352386" y="1768595"/>
            <a:ext cx="68920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Quiz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38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43B2C-5755-9B3D-9C08-EF352033D568}"/>
              </a:ext>
            </a:extLst>
          </p:cNvPr>
          <p:cNvSpPr txBox="1"/>
          <p:nvPr/>
        </p:nvSpPr>
        <p:spPr>
          <a:xfrm>
            <a:off x="1835696" y="1340768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Static Testing Basics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07D646-18D4-CF3C-6B18-7466892B6DCF}"/>
              </a:ext>
            </a:extLst>
          </p:cNvPr>
          <p:cNvSpPr txBox="1"/>
          <p:nvPr/>
        </p:nvSpPr>
        <p:spPr>
          <a:xfrm>
            <a:off x="1043608" y="2299456"/>
            <a:ext cx="77048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In contrast to dynamic testing, which requires the execution of the software being tested, static testing relies on the manual examination of work products (i.e., reviews) or tool-driven evaluation of the code or other work products (i.e., static analysis). </a:t>
            </a:r>
          </a:p>
        </p:txBody>
      </p:sp>
    </p:spTree>
    <p:extLst>
      <p:ext uri="{BB962C8B-B14F-4D97-AF65-F5344CB8AC3E}">
        <p14:creationId xmlns:p14="http://schemas.microsoft.com/office/powerpoint/2010/main" val="321304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86F162-CE48-A048-525B-EC3C609C5741}"/>
              </a:ext>
            </a:extLst>
          </p:cNvPr>
          <p:cNvSpPr txBox="1"/>
          <p:nvPr/>
        </p:nvSpPr>
        <p:spPr>
          <a:xfrm>
            <a:off x="1331640" y="1124744"/>
            <a:ext cx="7200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Work Products that Can Be Examined by Static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74DFB9-58C7-0B1F-7C81-B158784DF778}"/>
              </a:ext>
            </a:extLst>
          </p:cNvPr>
          <p:cNvSpPr txBox="1"/>
          <p:nvPr/>
        </p:nvSpPr>
        <p:spPr>
          <a:xfrm>
            <a:off x="1331640" y="2708920"/>
            <a:ext cx="669674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Almost any work product can be examined using static testing (reviews and/or static analysis), for example</a:t>
            </a:r>
            <a:r>
              <a:rPr lang="en-US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Specifications, including business requirements, functional requirements, and security requirements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Test ware, including test plans, test cases, test procedures, and automated test scripts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50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6EAC29-DF5E-018C-8AB7-29B085EA9795}"/>
              </a:ext>
            </a:extLst>
          </p:cNvPr>
          <p:cNvSpPr txBox="1"/>
          <p:nvPr/>
        </p:nvSpPr>
        <p:spPr>
          <a:xfrm>
            <a:off x="683568" y="980728"/>
            <a:ext cx="813690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Almost any work product can be examined using static testing (reviews and/or static analysis), for example: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C5F3E3-956F-70EF-0016-11925B44F924}"/>
              </a:ext>
            </a:extLst>
          </p:cNvPr>
          <p:cNvSpPr txBox="1"/>
          <p:nvPr/>
        </p:nvSpPr>
        <p:spPr>
          <a:xfrm>
            <a:off x="1506168" y="3014950"/>
            <a:ext cx="58021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User guides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Epics, user stories, and acceptance criteria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Architecture and design specifications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Code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773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B210C0-BE30-A805-BCCF-BD378EBE6C47}"/>
              </a:ext>
            </a:extLst>
          </p:cNvPr>
          <p:cNvSpPr txBox="1"/>
          <p:nvPr/>
        </p:nvSpPr>
        <p:spPr>
          <a:xfrm>
            <a:off x="1511178" y="1196752"/>
            <a:ext cx="73092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Almost any work product can be examined using static testing (reviews and/or static analysis), for example: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E8586-CE02-5B3D-6013-C4ACF36F673B}"/>
              </a:ext>
            </a:extLst>
          </p:cNvPr>
          <p:cNvSpPr txBox="1"/>
          <p:nvPr/>
        </p:nvSpPr>
        <p:spPr>
          <a:xfrm>
            <a:off x="1511179" y="3145837"/>
            <a:ext cx="634694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Web pages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Contracts, project plans, schedules, and budget planning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Configuration set up and infrastructure set 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Models, such as activity diagrams, may be used for Model-Based testing</a:t>
            </a:r>
          </a:p>
        </p:txBody>
      </p:sp>
    </p:spTree>
    <p:extLst>
      <p:ext uri="{BB962C8B-B14F-4D97-AF65-F5344CB8AC3E}">
        <p14:creationId xmlns:p14="http://schemas.microsoft.com/office/powerpoint/2010/main" val="410268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92A747-FA7C-2063-8784-0754B45BDDB3}"/>
              </a:ext>
            </a:extLst>
          </p:cNvPr>
          <p:cNvSpPr txBox="1"/>
          <p:nvPr/>
        </p:nvSpPr>
        <p:spPr>
          <a:xfrm>
            <a:off x="1511179" y="1268760"/>
            <a:ext cx="4607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Benefits of Static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89643D-C7DF-1342-A79B-1E2E83C28B39}"/>
              </a:ext>
            </a:extLst>
          </p:cNvPr>
          <p:cNvSpPr txBox="1"/>
          <p:nvPr/>
        </p:nvSpPr>
        <p:spPr>
          <a:xfrm>
            <a:off x="1511178" y="1988840"/>
            <a:ext cx="608500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Detecting and correcting defects more efficiently, and prior to dynamic test execution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Identifying defects that are not easily found by dynamic testing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/>
              <a:t>Preventing defects in design or coding by uncovering inconsistencies, ambiguities, contradictions, omissions, inaccuracies, and redundancies in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80874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5D9FA2-0BFA-7E1A-A20D-B7D903A56D7E}"/>
              </a:ext>
            </a:extLst>
          </p:cNvPr>
          <p:cNvSpPr txBox="1"/>
          <p:nvPr/>
        </p:nvSpPr>
        <p:spPr>
          <a:xfrm>
            <a:off x="1511178" y="1196752"/>
            <a:ext cx="55811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Benefits of Static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5778C-7DC5-C198-B6D0-1D6E50493A45}"/>
              </a:ext>
            </a:extLst>
          </p:cNvPr>
          <p:cNvSpPr txBox="1"/>
          <p:nvPr/>
        </p:nvSpPr>
        <p:spPr>
          <a:xfrm>
            <a:off x="1502119" y="2564904"/>
            <a:ext cx="635600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Reducing development costs and time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Reducing testing costs and time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Reducing total cost of quality over the software’s lifetime, due to fewer failures later in the lifecycle or after delivery into operation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510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Copyright @ 2020 NSRIC Inc.–All rights reserved **OE Division** https://www.nsric.ca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FC55B1-72B1-4398-A925-DD2EE0F982DB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A58EE5-A64D-FEE1-255F-FBB7D1FF7BDD}"/>
              </a:ext>
            </a:extLst>
          </p:cNvPr>
          <p:cNvSpPr txBox="1"/>
          <p:nvPr/>
        </p:nvSpPr>
        <p:spPr>
          <a:xfrm>
            <a:off x="1331640" y="1124744"/>
            <a:ext cx="60486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More Benefits of Static Testing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34230-F2B5-F9A8-6EB3-53EB40B71D79}"/>
              </a:ext>
            </a:extLst>
          </p:cNvPr>
          <p:cNvSpPr txBox="1"/>
          <p:nvPr/>
        </p:nvSpPr>
        <p:spPr>
          <a:xfrm>
            <a:off x="1305886" y="2420888"/>
            <a:ext cx="460716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Improving communication between team members in the course of participating in reviews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Increasing development productivity (e.g., due to improved design, more maintainable code)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620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7408</TotalTime>
  <Words>1866</Words>
  <Application>Microsoft Office PowerPoint</Application>
  <PresentationFormat>On-screen Show (4:3)</PresentationFormat>
  <Paragraphs>250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Apple Chancery</vt:lpstr>
      <vt:lpstr>Arial</vt:lpstr>
      <vt:lpstr>Arial Black</vt:lpstr>
      <vt:lpstr>Calibri</vt:lpstr>
      <vt:lpstr>Century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lastModifiedBy>rasham majachani</cp:lastModifiedBy>
  <cp:revision>420</cp:revision>
  <cp:lastPrinted>2020-09-02T06:00:26Z</cp:lastPrinted>
  <dcterms:created xsi:type="dcterms:W3CDTF">2009-07-12T19:40:29Z</dcterms:created>
  <dcterms:modified xsi:type="dcterms:W3CDTF">2023-02-13T22:37:15Z</dcterms:modified>
</cp:coreProperties>
</file>