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jpeg" ContentType="image/jpeg"/>
  <Default Extension="png" ContentType="image/png"/>
  <Default Extension="rels" ContentType="application/vnd.openxmlformats-package.relationships+xml"/>
  <Default Extension="wmf" ContentType="image/x-wmf"/>
  <Default Extension="xls" ContentType="application/vnd.ms-exce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5"/>
  </p:notesMasterIdLst>
  <p:handoutMasterIdLst>
    <p:handoutMasterId r:id="rId136"/>
  </p:handoutMasterIdLst>
  <p:sldIdLst>
    <p:sldId id="321" r:id="rId2"/>
    <p:sldId id="445" r:id="rId3"/>
    <p:sldId id="446" r:id="rId4"/>
    <p:sldId id="581" r:id="rId5"/>
    <p:sldId id="472" r:id="rId6"/>
    <p:sldId id="473" r:id="rId7"/>
    <p:sldId id="470" r:id="rId8"/>
    <p:sldId id="471" r:id="rId9"/>
    <p:sldId id="469" r:id="rId10"/>
    <p:sldId id="468" r:id="rId11"/>
    <p:sldId id="467" r:id="rId12"/>
    <p:sldId id="466" r:id="rId13"/>
    <p:sldId id="465" r:id="rId14"/>
    <p:sldId id="464" r:id="rId15"/>
    <p:sldId id="463" r:id="rId16"/>
    <p:sldId id="462" r:id="rId17"/>
    <p:sldId id="461" r:id="rId18"/>
    <p:sldId id="460" r:id="rId19"/>
    <p:sldId id="459" r:id="rId20"/>
    <p:sldId id="458" r:id="rId21"/>
    <p:sldId id="457" r:id="rId22"/>
    <p:sldId id="456" r:id="rId23"/>
    <p:sldId id="455" r:id="rId24"/>
    <p:sldId id="454" r:id="rId25"/>
    <p:sldId id="453" r:id="rId26"/>
    <p:sldId id="452" r:id="rId27"/>
    <p:sldId id="451" r:id="rId28"/>
    <p:sldId id="450" r:id="rId29"/>
    <p:sldId id="449" r:id="rId30"/>
    <p:sldId id="494" r:id="rId31"/>
    <p:sldId id="493" r:id="rId32"/>
    <p:sldId id="492" r:id="rId33"/>
    <p:sldId id="491" r:id="rId34"/>
    <p:sldId id="490" r:id="rId35"/>
    <p:sldId id="489" r:id="rId36"/>
    <p:sldId id="488" r:id="rId37"/>
    <p:sldId id="487" r:id="rId38"/>
    <p:sldId id="486" r:id="rId39"/>
    <p:sldId id="485" r:id="rId40"/>
    <p:sldId id="484" r:id="rId41"/>
    <p:sldId id="483" r:id="rId42"/>
    <p:sldId id="482" r:id="rId43"/>
    <p:sldId id="481" r:id="rId44"/>
    <p:sldId id="480" r:id="rId45"/>
    <p:sldId id="479" r:id="rId46"/>
    <p:sldId id="478" r:id="rId47"/>
    <p:sldId id="477" r:id="rId48"/>
    <p:sldId id="476" r:id="rId49"/>
    <p:sldId id="475" r:id="rId50"/>
    <p:sldId id="505" r:id="rId51"/>
    <p:sldId id="504" r:id="rId52"/>
    <p:sldId id="503" r:id="rId53"/>
    <p:sldId id="502" r:id="rId54"/>
    <p:sldId id="501" r:id="rId55"/>
    <p:sldId id="500" r:id="rId56"/>
    <p:sldId id="499" r:id="rId57"/>
    <p:sldId id="498" r:id="rId58"/>
    <p:sldId id="497" r:id="rId59"/>
    <p:sldId id="496" r:id="rId60"/>
    <p:sldId id="495" r:id="rId61"/>
    <p:sldId id="474" r:id="rId62"/>
    <p:sldId id="448" r:id="rId63"/>
    <p:sldId id="515" r:id="rId64"/>
    <p:sldId id="514" r:id="rId65"/>
    <p:sldId id="513" r:id="rId66"/>
    <p:sldId id="512" r:id="rId67"/>
    <p:sldId id="511" r:id="rId68"/>
    <p:sldId id="510" r:id="rId69"/>
    <p:sldId id="509" r:id="rId70"/>
    <p:sldId id="506" r:id="rId71"/>
    <p:sldId id="508" r:id="rId72"/>
    <p:sldId id="507" r:id="rId73"/>
    <p:sldId id="447" r:id="rId74"/>
    <p:sldId id="516" r:id="rId75"/>
    <p:sldId id="531" r:id="rId76"/>
    <p:sldId id="530" r:id="rId77"/>
    <p:sldId id="529" r:id="rId78"/>
    <p:sldId id="528" r:id="rId79"/>
    <p:sldId id="527" r:id="rId80"/>
    <p:sldId id="526" r:id="rId81"/>
    <p:sldId id="525" r:id="rId82"/>
    <p:sldId id="524" r:id="rId83"/>
    <p:sldId id="523" r:id="rId84"/>
    <p:sldId id="521" r:id="rId85"/>
    <p:sldId id="520" r:id="rId86"/>
    <p:sldId id="519" r:id="rId87"/>
    <p:sldId id="518" r:id="rId88"/>
    <p:sldId id="517" r:id="rId89"/>
    <p:sldId id="547" r:id="rId90"/>
    <p:sldId id="546" r:id="rId91"/>
    <p:sldId id="545" r:id="rId92"/>
    <p:sldId id="544" r:id="rId93"/>
    <p:sldId id="543" r:id="rId94"/>
    <p:sldId id="542" r:id="rId95"/>
    <p:sldId id="541" r:id="rId96"/>
    <p:sldId id="540" r:id="rId97"/>
    <p:sldId id="539" r:id="rId98"/>
    <p:sldId id="538" r:id="rId99"/>
    <p:sldId id="537" r:id="rId100"/>
    <p:sldId id="536" r:id="rId101"/>
    <p:sldId id="535" r:id="rId102"/>
    <p:sldId id="534" r:id="rId103"/>
    <p:sldId id="533" r:id="rId104"/>
    <p:sldId id="532" r:id="rId105"/>
    <p:sldId id="548" r:id="rId106"/>
    <p:sldId id="549" r:id="rId107"/>
    <p:sldId id="550" r:id="rId108"/>
    <p:sldId id="551" r:id="rId109"/>
    <p:sldId id="552" r:id="rId110"/>
    <p:sldId id="566" r:id="rId111"/>
    <p:sldId id="565" r:id="rId112"/>
    <p:sldId id="564" r:id="rId113"/>
    <p:sldId id="563" r:id="rId114"/>
    <p:sldId id="562" r:id="rId115"/>
    <p:sldId id="561" r:id="rId116"/>
    <p:sldId id="560" r:id="rId117"/>
    <p:sldId id="559" r:id="rId118"/>
    <p:sldId id="558" r:id="rId119"/>
    <p:sldId id="557" r:id="rId120"/>
    <p:sldId id="556" r:id="rId121"/>
    <p:sldId id="555" r:id="rId122"/>
    <p:sldId id="554" r:id="rId123"/>
    <p:sldId id="553" r:id="rId124"/>
    <p:sldId id="579" r:id="rId125"/>
    <p:sldId id="578" r:id="rId126"/>
    <p:sldId id="577" r:id="rId127"/>
    <p:sldId id="576" r:id="rId128"/>
    <p:sldId id="575" r:id="rId129"/>
    <p:sldId id="574" r:id="rId130"/>
    <p:sldId id="573" r:id="rId131"/>
    <p:sldId id="572" r:id="rId132"/>
    <p:sldId id="571" r:id="rId133"/>
    <p:sldId id="580" r:id="rId134"/>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3F5"/>
    <a:srgbClr val="E6EDF6"/>
    <a:srgbClr val="006600"/>
    <a:srgbClr val="0066FF"/>
    <a:srgbClr val="FF0000"/>
    <a:srgbClr val="0000FF"/>
    <a:srgbClr val="800000"/>
    <a:srgbClr val="0099CC"/>
    <a:srgbClr val="8080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9"/>
    <p:restoredTop sz="94737"/>
  </p:normalViewPr>
  <p:slideViewPr>
    <p:cSldViewPr>
      <p:cViewPr varScale="1">
        <p:scale>
          <a:sx n="68" d="100"/>
          <a:sy n="68" d="100"/>
        </p:scale>
        <p:origin x="124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403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1366829-C2A0-4959-B592-08B220B64025}" type="datetimeFigureOut">
              <a:rPr lang="en-US"/>
              <a:pPr>
                <a:defRPr/>
              </a:pPr>
              <a:t>2/16/2023</a:t>
            </a:fld>
            <a:endParaRPr lang="en-US"/>
          </a:p>
        </p:txBody>
      </p:sp>
      <p:sp>
        <p:nvSpPr>
          <p:cNvPr id="4403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403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09F250C-2446-461E-99D3-83257EDBEAE8}" type="slidenum">
              <a:rPr lang="en-US"/>
              <a:pPr>
                <a:defRPr/>
              </a:pPr>
              <a:t>‹#›</a:t>
            </a:fld>
            <a:endParaRPr lang="en-US"/>
          </a:p>
        </p:txBody>
      </p:sp>
    </p:spTree>
    <p:extLst>
      <p:ext uri="{BB962C8B-B14F-4D97-AF65-F5344CB8AC3E}">
        <p14:creationId xmlns:p14="http://schemas.microsoft.com/office/powerpoint/2010/main" val="854529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3" name="Date Placeholder 2"/>
          <p:cNvSpPr>
            <a:spLocks noGrp="1"/>
          </p:cNvSpPr>
          <p:nvPr>
            <p:ph type="dt" idx="1"/>
          </p:nvPr>
        </p:nvSpPr>
        <p:spPr bwMode="auto">
          <a:xfrm>
            <a:off x="4021138"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defRPr sz="1300">
                <a:latin typeface="Calibri" pitchFamily="34" charset="0"/>
              </a:defRPr>
            </a:lvl1pPr>
          </a:lstStyle>
          <a:p>
            <a:pPr>
              <a:defRPr/>
            </a:pPr>
            <a:fld id="{561CF55E-B248-4146-9A13-761331EC8C7E}" type="datetimeFigureOut">
              <a:rPr lang="en-US"/>
              <a:pPr>
                <a:defRPr/>
              </a:pPr>
              <a:t>2/16/2023</a:t>
            </a:fld>
            <a:endParaRPr lang="en-AU"/>
          </a:p>
        </p:txBody>
      </p:sp>
      <p:sp>
        <p:nvSpPr>
          <p:cNvPr id="4" name="Slide Image Placeholder 3"/>
          <p:cNvSpPr>
            <a:spLocks noGrp="1" noRot="1" noChangeAspect="1"/>
          </p:cNvSpPr>
          <p:nvPr>
            <p:ph type="sldImg" idx="2"/>
          </p:nvPr>
        </p:nvSpPr>
        <p:spPr>
          <a:xfrm>
            <a:off x="990600" y="768350"/>
            <a:ext cx="5118100" cy="3836988"/>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bwMode="auto">
          <a:xfrm>
            <a:off x="0"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7" name="Slide Number Placeholder 6"/>
          <p:cNvSpPr>
            <a:spLocks noGrp="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defRPr sz="1300">
                <a:latin typeface="Calibri" pitchFamily="34" charset="0"/>
              </a:defRPr>
            </a:lvl1pPr>
          </a:lstStyle>
          <a:p>
            <a:pPr>
              <a:defRPr/>
            </a:pPr>
            <a:fld id="{7208B34F-4657-43C2-B88C-D3EE7757987B}" type="slidenum">
              <a:rPr lang="en-AU"/>
              <a:pPr>
                <a:defRPr/>
              </a:pPr>
              <a:t>‹#›</a:t>
            </a:fld>
            <a:endParaRPr lang="en-AU"/>
          </a:p>
        </p:txBody>
      </p:sp>
    </p:spTree>
    <p:extLst>
      <p:ext uri="{BB962C8B-B14F-4D97-AF65-F5344CB8AC3E}">
        <p14:creationId xmlns:p14="http://schemas.microsoft.com/office/powerpoint/2010/main" val="3575080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a:t>
            </a:fld>
            <a:endParaRPr lang="en-AU"/>
          </a:p>
        </p:txBody>
      </p:sp>
    </p:spTree>
    <p:extLst>
      <p:ext uri="{BB962C8B-B14F-4D97-AF65-F5344CB8AC3E}">
        <p14:creationId xmlns:p14="http://schemas.microsoft.com/office/powerpoint/2010/main" val="666102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Times New Roman" pitchFamily="18" charset="0"/>
                <a:cs typeface="Times New Roman" pitchFamily="18" charset="0"/>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2060"/>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6685" y="0"/>
            <a:ext cx="1071220" cy="1056312"/>
          </a:xfrm>
          <a:prstGeom prst="rect">
            <a:avLst/>
          </a:prstGeom>
        </p:spPr>
      </p:pic>
      <p:sp>
        <p:nvSpPr>
          <p:cNvPr id="9" name="Footer Placeholder 8"/>
          <p:cNvSpPr>
            <a:spLocks noGrp="1"/>
          </p:cNvSpPr>
          <p:nvPr>
            <p:ph type="ftr" sz="quarter" idx="11"/>
          </p:nvPr>
        </p:nvSpPr>
        <p:spPr>
          <a:xfrm>
            <a:off x="179512" y="6356350"/>
            <a:ext cx="5976664" cy="365125"/>
          </a:xfrm>
        </p:spPr>
        <p:txBody>
          <a:bodyPr/>
          <a:lstStyle/>
          <a:p>
            <a:pPr>
              <a:defRPr/>
            </a:pPr>
            <a:r>
              <a:rPr lang="en-AU" dirty="0"/>
              <a:t>Copyright @ 2020 NSRIC Inc.–All rights reserved **OE Division** https://www.nsric.ca</a:t>
            </a:r>
          </a:p>
        </p:txBody>
      </p:sp>
      <p:sp>
        <p:nvSpPr>
          <p:cNvPr id="10" name="Slide Number Placeholder 9"/>
          <p:cNvSpPr>
            <a:spLocks noGrp="1"/>
          </p:cNvSpPr>
          <p:nvPr>
            <p:ph type="sldNum" sz="quarter" idx="12"/>
          </p:nvPr>
        </p:nvSpPr>
        <p:spPr/>
        <p:txBody>
          <a:bodyPr/>
          <a:lstStyle/>
          <a:p>
            <a:pPr>
              <a:defRPr/>
            </a:pPr>
            <a:fld id="{D22A4E0D-B09F-480A-B953-2A4EF35E624C}" type="slidenum">
              <a:rPr lang="en-AU" smtClean="0"/>
              <a:pPr>
                <a:defRPr/>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FD6C4FA6-7C82-4F6E-B3D0-F9DEFB1346CA}"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875D2CA6-44F1-451B-B2C9-9C2CD8CE2D4E}"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0" y="785813"/>
            <a:ext cx="9144000" cy="1587"/>
          </a:xfrm>
          <a:prstGeom prst="line">
            <a:avLst/>
          </a:prstGeom>
          <a:ln w="1270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25"/>
          <p:cNvCxnSpPr>
            <a:cxnSpLocks noChangeShapeType="1"/>
          </p:cNvCxnSpPr>
          <p:nvPr userDrawn="1"/>
        </p:nvCxnSpPr>
        <p:spPr bwMode="auto">
          <a:xfrm>
            <a:off x="0" y="6572250"/>
            <a:ext cx="9144000" cy="1588"/>
          </a:xfrm>
          <a:prstGeom prst="line">
            <a:avLst/>
          </a:prstGeom>
          <a:noFill/>
          <a:ln w="38100" algn="ctr">
            <a:solidFill>
              <a:srgbClr val="808080"/>
            </a:solidFill>
            <a:round/>
            <a:headEnd/>
            <a:tailEnd/>
          </a:ln>
        </p:spPr>
      </p:cxnSp>
      <p:sp>
        <p:nvSpPr>
          <p:cNvPr id="2" name="Title 1"/>
          <p:cNvSpPr>
            <a:spLocks noGrp="1"/>
          </p:cNvSpPr>
          <p:nvPr>
            <p:ph type="title"/>
          </p:nvPr>
        </p:nvSpPr>
        <p:spPr>
          <a:xfrm>
            <a:off x="0" y="-24"/>
            <a:ext cx="9144000" cy="725470"/>
          </a:xfrm>
        </p:spPr>
        <p:txBody>
          <a:bodyPr/>
          <a:lstStyle>
            <a:lvl1pPr>
              <a:defRPr>
                <a:latin typeface="Times New Roman" pitchFamily="18" charset="0"/>
                <a:cs typeface="Times New Roman" pitchFamily="18"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1124744"/>
            <a:ext cx="8543956" cy="5304652"/>
          </a:xfrm>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4"/>
          <p:cNvSpPr>
            <a:spLocks noGrp="1"/>
          </p:cNvSpPr>
          <p:nvPr>
            <p:ph type="ftr" sz="quarter" idx="10"/>
          </p:nvPr>
        </p:nvSpPr>
        <p:spPr>
          <a:xfrm>
            <a:off x="33338" y="6572250"/>
            <a:ext cx="7562850" cy="285750"/>
          </a:xfrm>
        </p:spPr>
        <p:txBody>
          <a:bodyPr/>
          <a:lstStyle>
            <a:lvl1pPr algn="l">
              <a:defRPr smtClean="0">
                <a:solidFill>
                  <a:srgbClr val="808080"/>
                </a:solidFill>
                <a:latin typeface="Times New Roman" pitchFamily="18" charset="0"/>
                <a:cs typeface="Times New Roman" pitchFamily="18" charset="0"/>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1"/>
          </p:nvPr>
        </p:nvSpPr>
        <p:spPr>
          <a:xfrm>
            <a:off x="7858125" y="6572250"/>
            <a:ext cx="1285875" cy="285750"/>
          </a:xfrm>
        </p:spPr>
        <p:txBody>
          <a:bodyPr/>
          <a:lstStyle>
            <a:lvl1pPr>
              <a:defRPr/>
            </a:lvl1pPr>
          </a:lstStyle>
          <a:p>
            <a:pPr>
              <a:defRPr/>
            </a:pPr>
            <a:fld id="{29FC55B1-72B1-4398-A925-DD2EE0F982DB}" type="slidenum">
              <a:rPr lang="en-AU"/>
              <a:pPr>
                <a:defRPr/>
              </a:pPr>
              <a:t>‹#›</a:t>
            </a:fld>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416962" y="74679"/>
            <a:ext cx="584194" cy="5760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1015E919-5BD7-4912-8033-E3E398BB38B1}"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B3664FE8-B0D9-4C05-B81B-4932A3A76014}"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p>
        </p:txBody>
      </p:sp>
      <p:sp>
        <p:nvSpPr>
          <p:cNvPr id="8"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9" name="Slide Number Placeholder 5"/>
          <p:cNvSpPr>
            <a:spLocks noGrp="1"/>
          </p:cNvSpPr>
          <p:nvPr>
            <p:ph type="sldNum" sz="quarter" idx="12"/>
          </p:nvPr>
        </p:nvSpPr>
        <p:spPr/>
        <p:txBody>
          <a:bodyPr/>
          <a:lstStyle>
            <a:lvl1pPr>
              <a:defRPr/>
            </a:lvl1pPr>
          </a:lstStyle>
          <a:p>
            <a:pPr>
              <a:defRPr/>
            </a:pPr>
            <a:fld id="{727349E7-26C7-48C6-B0EA-976DAF694999}"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p>
        </p:txBody>
      </p:sp>
      <p:sp>
        <p:nvSpPr>
          <p:cNvPr id="4"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5" name="Slide Number Placeholder 5"/>
          <p:cNvSpPr>
            <a:spLocks noGrp="1"/>
          </p:cNvSpPr>
          <p:nvPr>
            <p:ph type="sldNum" sz="quarter" idx="12"/>
          </p:nvPr>
        </p:nvSpPr>
        <p:spPr/>
        <p:txBody>
          <a:bodyPr/>
          <a:lstStyle>
            <a:lvl1pPr>
              <a:defRPr/>
            </a:lvl1pPr>
          </a:lstStyle>
          <a:p>
            <a:pPr>
              <a:defRPr/>
            </a:pPr>
            <a:fld id="{7DBEB4AB-301E-462B-8E73-E9871DB77C74}"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p>
        </p:txBody>
      </p:sp>
      <p:sp>
        <p:nvSpPr>
          <p:cNvPr id="3"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4" name="Slide Number Placeholder 5"/>
          <p:cNvSpPr>
            <a:spLocks noGrp="1"/>
          </p:cNvSpPr>
          <p:nvPr>
            <p:ph type="sldNum" sz="quarter" idx="12"/>
          </p:nvPr>
        </p:nvSpPr>
        <p:spPr/>
        <p:txBody>
          <a:bodyPr/>
          <a:lstStyle>
            <a:lvl1pPr>
              <a:defRPr/>
            </a:lvl1pPr>
          </a:lstStyle>
          <a:p>
            <a:pPr>
              <a:defRPr/>
            </a:pPr>
            <a:fld id="{77485B47-EFAA-49A6-9B1E-EC01EDD64FFB}"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8994D50D-933D-43BF-AF72-EF50DBB76536}"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52A2838C-C338-4DEB-8A60-5466E7239004}"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2A4E0D-B09F-480A-B953-2A4EF35E624C}"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9.docx"/><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10.docx"/><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28.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oleObject" Target="../embeddings/oleObject3.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29.bin"/><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Microsoft_Excel_97-2003_Worksheet.xl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package" Target="../embeddings/Microsoft_Excel_Worksheet.xlsx"/></Relationships>
</file>

<file path=ppt/slides/_rels/slide1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12.bin"/><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package" Target="../embeddings/Microsoft_Word_Document.docx"/></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1.docx"/><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5.bin"/><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16.bin"/><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2.docx"/><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17.bin"/><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8.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19.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20.bin"/><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21.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19.wmf"/><Relationship Id="rId2" Type="http://schemas.openxmlformats.org/officeDocument/2006/relationships/oleObject" Target="../embeddings/oleObject22.bin"/><Relationship Id="rId1" Type="http://schemas.openxmlformats.org/officeDocument/2006/relationships/slideLayout" Target="../slideLayouts/slideLayout2.xml"/><Relationship Id="rId6" Type="http://schemas.openxmlformats.org/officeDocument/2006/relationships/package" Target="../embeddings/Microsoft_Word_Document3.docx"/><Relationship Id="rId5" Type="http://schemas.openxmlformats.org/officeDocument/2006/relationships/image" Target="../media/image29.wmf"/><Relationship Id="rId4" Type="http://schemas.openxmlformats.org/officeDocument/2006/relationships/oleObject" Target="../embeddings/oleObject23.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24.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25.bin"/><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oleObject" Target="../embeddings/oleObject26.bin"/><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27.bin"/><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4.docx"/><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5.docx"/><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6.docx"/><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7.docx"/><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package" Target="../embeddings/Microsoft_Word_Document8.docx"/><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6F54DD-FCC8-7241-AD2D-A4E465A1786A}"/>
              </a:ext>
            </a:extLst>
          </p:cNvPr>
          <p:cNvSpPr txBox="1"/>
          <p:nvPr/>
        </p:nvSpPr>
        <p:spPr>
          <a:xfrm>
            <a:off x="72008" y="26040"/>
            <a:ext cx="8532440" cy="738664"/>
          </a:xfrm>
          <a:prstGeom prst="rect">
            <a:avLst/>
          </a:prstGeom>
          <a:noFill/>
        </p:spPr>
        <p:txBody>
          <a:bodyPr wrap="square" rtlCol="0">
            <a:spAutoFit/>
          </a:bodyPr>
          <a:lstStyle/>
          <a:p>
            <a:r>
              <a:rPr lang="en-US" sz="2400" b="1" dirty="0">
                <a:solidFill>
                  <a:srgbClr val="002060"/>
                </a:solidFill>
                <a:latin typeface="Apple Chancery" panose="03020702040506060504" pitchFamily="66" charset="-79"/>
                <a:cs typeface="Apple Chancery" panose="03020702040506060504" pitchFamily="66" charset="-79"/>
              </a:rPr>
              <a:t>NSRIC Inc. (Nature Science Research and Innovation Centre)</a:t>
            </a:r>
          </a:p>
          <a:p>
            <a:r>
              <a:rPr lang="en-US" sz="1700" b="1" dirty="0">
                <a:solidFill>
                  <a:srgbClr val="002060"/>
                </a:solidFill>
                <a:latin typeface="Century" panose="02040604050505020304" pitchFamily="18" charset="0"/>
                <a:cs typeface="Apple Chancery" panose="03020702040506060504" pitchFamily="66" charset="-79"/>
              </a:rPr>
              <a:t>Ontario (ON), Canada</a:t>
            </a:r>
          </a:p>
        </p:txBody>
      </p:sp>
      <p:cxnSp>
        <p:nvCxnSpPr>
          <p:cNvPr id="4" name="Straight Connector 3">
            <a:extLst>
              <a:ext uri="{FF2B5EF4-FFF2-40B4-BE49-F238E27FC236}">
                <a16:creationId xmlns:a16="http://schemas.microsoft.com/office/drawing/2014/main" id="{9424C441-2313-1144-8770-52D9685FFFED}"/>
              </a:ext>
            </a:extLst>
          </p:cNvPr>
          <p:cNvCxnSpPr>
            <a:cxnSpLocks/>
          </p:cNvCxnSpPr>
          <p:nvPr/>
        </p:nvCxnSpPr>
        <p:spPr>
          <a:xfrm>
            <a:off x="-17815" y="1124744"/>
            <a:ext cx="9161815"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1C52F5A6-2001-FB4C-AADB-78687F57996F}"/>
              </a:ext>
            </a:extLst>
          </p:cNvPr>
          <p:cNvCxnSpPr>
            <a:cxnSpLocks/>
          </p:cNvCxnSpPr>
          <p:nvPr/>
        </p:nvCxnSpPr>
        <p:spPr>
          <a:xfrm>
            <a:off x="-17815" y="1196752"/>
            <a:ext cx="9161815"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A1268EB7-0129-704E-AC75-0CC1D7D21550}"/>
              </a:ext>
            </a:extLst>
          </p:cNvPr>
          <p:cNvSpPr txBox="1"/>
          <p:nvPr/>
        </p:nvSpPr>
        <p:spPr>
          <a:xfrm>
            <a:off x="1952106" y="711861"/>
            <a:ext cx="5184576" cy="400110"/>
          </a:xfrm>
          <a:prstGeom prst="rect">
            <a:avLst/>
          </a:prstGeom>
          <a:noFill/>
        </p:spPr>
        <p:txBody>
          <a:bodyPr wrap="square" rtlCol="0">
            <a:spAutoFit/>
          </a:bodyPr>
          <a:lstStyle/>
          <a:p>
            <a:pPr algn="ctr"/>
            <a:r>
              <a:rPr lang="en-US" sz="2000" b="1" dirty="0">
                <a:solidFill>
                  <a:schemeClr val="accent6">
                    <a:lumMod val="75000"/>
                  </a:schemeClr>
                </a:solidFill>
                <a:latin typeface="Arial Black" panose="020B0A04020102020204" pitchFamily="34" charset="0"/>
              </a:rPr>
              <a:t>  </a:t>
            </a:r>
            <a:r>
              <a:rPr lang="en-US" sz="2000" b="1" dirty="0">
                <a:solidFill>
                  <a:srgbClr val="002060"/>
                </a:solidFill>
                <a:latin typeface="Arial Black" panose="020B0A04020102020204" pitchFamily="34" charset="0"/>
              </a:rPr>
              <a:t>Online Education (OE) Division</a:t>
            </a:r>
          </a:p>
        </p:txBody>
      </p:sp>
      <p:cxnSp>
        <p:nvCxnSpPr>
          <p:cNvPr id="16" name="Straight Connector 15">
            <a:extLst>
              <a:ext uri="{FF2B5EF4-FFF2-40B4-BE49-F238E27FC236}">
                <a16:creationId xmlns:a16="http://schemas.microsoft.com/office/drawing/2014/main" id="{2C255F3F-FB58-AA48-B815-368E209BE8D8}"/>
              </a:ext>
            </a:extLst>
          </p:cNvPr>
          <p:cNvCxnSpPr>
            <a:cxnSpLocks/>
          </p:cNvCxnSpPr>
          <p:nvPr/>
        </p:nvCxnSpPr>
        <p:spPr>
          <a:xfrm>
            <a:off x="-36512" y="6309320"/>
            <a:ext cx="9161815" cy="0"/>
          </a:xfrm>
          <a:prstGeom prst="line">
            <a:avLst/>
          </a:prstGeom>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5E56D8B0-FB5C-9B40-926C-7CF8678FC049}"/>
              </a:ext>
            </a:extLst>
          </p:cNvPr>
          <p:cNvSpPr/>
          <p:nvPr/>
        </p:nvSpPr>
        <p:spPr>
          <a:xfrm>
            <a:off x="-36513" y="6381328"/>
            <a:ext cx="9161815" cy="369332"/>
          </a:xfrm>
          <a:prstGeom prst="rect">
            <a:avLst/>
          </a:prstGeom>
        </p:spPr>
        <p:txBody>
          <a:bodyPr wrap="square">
            <a:spAutoFit/>
          </a:bodyPr>
          <a:lstStyle/>
          <a:p>
            <a:pPr algn="ctr"/>
            <a:r>
              <a:rPr lang="en-AU" b="1" dirty="0">
                <a:solidFill>
                  <a:schemeClr val="accent5">
                    <a:lumMod val="75000"/>
                  </a:schemeClr>
                </a:solidFill>
              </a:rPr>
              <a:t>https://</a:t>
            </a:r>
            <a:r>
              <a:rPr lang="en-AU" b="1" dirty="0" err="1">
                <a:solidFill>
                  <a:schemeClr val="accent5">
                    <a:lumMod val="75000"/>
                  </a:schemeClr>
                </a:solidFill>
              </a:rPr>
              <a:t>www.nsric.ca</a:t>
            </a:r>
            <a:endParaRPr lang="en-US" b="1" dirty="0">
              <a:solidFill>
                <a:schemeClr val="accent5">
                  <a:lumMod val="75000"/>
                </a:schemeClr>
              </a:solidFill>
            </a:endParaRPr>
          </a:p>
        </p:txBody>
      </p:sp>
      <p:sp>
        <p:nvSpPr>
          <p:cNvPr id="11" name="TextBox 10">
            <a:extLst>
              <a:ext uri="{FF2B5EF4-FFF2-40B4-BE49-F238E27FC236}">
                <a16:creationId xmlns:a16="http://schemas.microsoft.com/office/drawing/2014/main" id="{5C505776-AE6A-2844-A938-AB36487FE916}"/>
              </a:ext>
            </a:extLst>
          </p:cNvPr>
          <p:cNvSpPr txBox="1"/>
          <p:nvPr/>
        </p:nvSpPr>
        <p:spPr>
          <a:xfrm>
            <a:off x="377788" y="1421776"/>
            <a:ext cx="7920880" cy="954107"/>
          </a:xfrm>
          <a:prstGeom prst="rect">
            <a:avLst/>
          </a:prstGeom>
          <a:noFill/>
        </p:spPr>
        <p:txBody>
          <a:bodyPr wrap="square" rtlCol="0">
            <a:spAutoFit/>
          </a:bodyPr>
          <a:lstStyle/>
          <a:p>
            <a:pPr algn="ctr"/>
            <a:r>
              <a:rPr lang="en-US" sz="2800" b="1" dirty="0">
                <a:solidFill>
                  <a:srgbClr val="002060"/>
                </a:solidFill>
                <a:latin typeface="Arial Black" panose="020B0A04020102020204" pitchFamily="34" charset="0"/>
              </a:rPr>
              <a:t>NSRICURA13_1 – Practical Procedures in Testing Software Project(s)</a:t>
            </a:r>
          </a:p>
        </p:txBody>
      </p:sp>
      <p:sp>
        <p:nvSpPr>
          <p:cNvPr id="12" name="Rectangle 11">
            <a:extLst>
              <a:ext uri="{FF2B5EF4-FFF2-40B4-BE49-F238E27FC236}">
                <a16:creationId xmlns:a16="http://schemas.microsoft.com/office/drawing/2014/main" id="{796C367C-4D63-2549-A2AE-45A2324F2165}"/>
              </a:ext>
            </a:extLst>
          </p:cNvPr>
          <p:cNvSpPr/>
          <p:nvPr/>
        </p:nvSpPr>
        <p:spPr>
          <a:xfrm>
            <a:off x="1377634" y="3068960"/>
            <a:ext cx="6388732" cy="1729704"/>
          </a:xfrm>
          <a:prstGeom prst="rect">
            <a:avLst/>
          </a:prstGeom>
        </p:spPr>
        <p:txBody>
          <a:bodyPr wrap="square">
            <a:spAutoFit/>
          </a:bodyPr>
          <a:lstStyle/>
          <a:p>
            <a:pPr marL="347663" indent="-347663">
              <a:tabLst>
                <a:tab pos="347663" algn="l"/>
              </a:tabLst>
            </a:pPr>
            <a:r>
              <a:rPr lang="en-US" dirty="0">
                <a:solidFill>
                  <a:srgbClr val="00B050"/>
                </a:solidFill>
                <a:latin typeface="Arial Black" pitchFamily="34" charset="0"/>
              </a:rPr>
              <a:t>    </a:t>
            </a:r>
            <a:r>
              <a:rPr lang="en-US" dirty="0">
                <a:solidFill>
                  <a:srgbClr val="002060"/>
                </a:solidFill>
                <a:latin typeface="Arial Black" pitchFamily="34" charset="0"/>
              </a:rPr>
              <a:t> Rasham Majachani</a:t>
            </a:r>
            <a:r>
              <a:rPr lang="en-US" sz="2000" dirty="0">
                <a:solidFill>
                  <a:srgbClr val="002060"/>
                </a:solidFill>
                <a:latin typeface="Arial Black" pitchFamily="34" charset="0"/>
              </a:rPr>
              <a:t> </a:t>
            </a:r>
          </a:p>
          <a:p>
            <a:pPr marL="347663" indent="-347663">
              <a:tabLst>
                <a:tab pos="347663" algn="l"/>
              </a:tabLst>
            </a:pPr>
            <a:r>
              <a:rPr lang="en-US" dirty="0">
                <a:solidFill>
                  <a:srgbClr val="002060"/>
                </a:solidFill>
                <a:latin typeface="Arial" panose="020B0604020202020204" pitchFamily="34" charset="0"/>
                <a:cs typeface="Arial" panose="020B0604020202020204" pitchFamily="34" charset="0"/>
              </a:rPr>
              <a:t>	 Instructor</a:t>
            </a:r>
          </a:p>
          <a:p>
            <a:pPr marL="347663" indent="-347663">
              <a:lnSpc>
                <a:spcPct val="120000"/>
              </a:lnSpc>
              <a:tabLst>
                <a:tab pos="347663" algn="l"/>
              </a:tabLst>
            </a:pPr>
            <a:r>
              <a:rPr lang="en-US" sz="1900" dirty="0">
                <a:solidFill>
                  <a:srgbClr val="002060"/>
                </a:solidFill>
                <a:latin typeface="Arial" panose="020B0604020202020204" pitchFamily="34" charset="0"/>
                <a:cs typeface="Arial" panose="020B0604020202020204" pitchFamily="34" charset="0"/>
              </a:rPr>
              <a:t>	 NSRIC Inc.</a:t>
            </a:r>
          </a:p>
          <a:p>
            <a:pPr marL="347663" indent="-347663">
              <a:lnSpc>
                <a:spcPct val="120000"/>
              </a:lnSpc>
              <a:tabLst>
                <a:tab pos="347663" algn="l"/>
              </a:tabLst>
            </a:pPr>
            <a:r>
              <a:rPr lang="en-US" sz="1900" dirty="0">
                <a:solidFill>
                  <a:srgbClr val="002060"/>
                </a:solidFill>
                <a:latin typeface="Arial" panose="020B0604020202020204" pitchFamily="34" charset="0"/>
                <a:cs typeface="Arial" panose="020B0604020202020204" pitchFamily="34" charset="0"/>
              </a:rPr>
              <a:t>	 London, ON, Canada</a:t>
            </a:r>
          </a:p>
          <a:p>
            <a:pPr marL="347663" indent="-347663">
              <a:lnSpc>
                <a:spcPct val="120000"/>
              </a:lnSpc>
              <a:tabLst>
                <a:tab pos="347663" algn="l"/>
              </a:tabLst>
            </a:pPr>
            <a:r>
              <a:rPr lang="en-US" sz="1900" dirty="0">
                <a:solidFill>
                  <a:srgbClr val="002060"/>
                </a:solidFill>
                <a:latin typeface="Arial" panose="020B0604020202020204" pitchFamily="34" charset="0"/>
                <a:cs typeface="Arial" panose="020B0604020202020204" pitchFamily="34" charset="0"/>
              </a:rPr>
              <a:t>	 E-mail: rmajachani@gmail.com</a:t>
            </a:r>
          </a:p>
        </p:txBody>
      </p:sp>
      <p:sp>
        <p:nvSpPr>
          <p:cNvPr id="13" name="TextBox 12">
            <a:extLst>
              <a:ext uri="{FF2B5EF4-FFF2-40B4-BE49-F238E27FC236}">
                <a16:creationId xmlns:a16="http://schemas.microsoft.com/office/drawing/2014/main" id="{18CB9449-126B-9249-B6C3-6F117669002C}"/>
              </a:ext>
            </a:extLst>
          </p:cNvPr>
          <p:cNvSpPr txBox="1"/>
          <p:nvPr/>
        </p:nvSpPr>
        <p:spPr>
          <a:xfrm>
            <a:off x="6156176" y="4005064"/>
            <a:ext cx="2952328" cy="2308324"/>
          </a:xfrm>
          <a:prstGeom prst="rect">
            <a:avLst/>
          </a:prstGeom>
          <a:noFill/>
        </p:spPr>
        <p:txBody>
          <a:bodyPr wrap="square" rtlCol="0">
            <a:spAutoFit/>
          </a:bodyPr>
          <a:lstStyle/>
          <a:p>
            <a:pPr algn="ctr"/>
            <a:endParaRPr lang="en-US" b="1" dirty="0"/>
          </a:p>
          <a:p>
            <a:pPr algn="ctr"/>
            <a:endParaRPr lang="en-US" b="1" dirty="0"/>
          </a:p>
          <a:p>
            <a:pPr algn="ctr"/>
            <a:endParaRPr lang="en-US" b="1" dirty="0"/>
          </a:p>
          <a:p>
            <a:pPr algn="ctr"/>
            <a:r>
              <a:rPr lang="en-US" b="1" dirty="0">
                <a:solidFill>
                  <a:srgbClr val="FF0000"/>
                </a:solidFill>
              </a:rPr>
              <a:t>Insert Your Picture in the Box</a:t>
            </a:r>
          </a:p>
          <a:p>
            <a:pPr algn="ctr"/>
            <a:endParaRPr lang="en-US" b="1" dirty="0"/>
          </a:p>
          <a:p>
            <a:pPr algn="ctr"/>
            <a:endParaRPr lang="en-US" b="1" dirty="0"/>
          </a:p>
          <a:p>
            <a:pPr algn="ctr"/>
            <a:endParaRPr lang="en-US" b="1" dirty="0"/>
          </a:p>
        </p:txBody>
      </p:sp>
      <p:pic>
        <p:nvPicPr>
          <p:cNvPr id="2" name="Picture 1">
            <a:extLst>
              <a:ext uri="{FF2B5EF4-FFF2-40B4-BE49-F238E27FC236}">
                <a16:creationId xmlns:a16="http://schemas.microsoft.com/office/drawing/2014/main" id="{44281BC8-3640-324D-F049-7227B1FC1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754018" y="3407221"/>
            <a:ext cx="1900661" cy="2808313"/>
          </a:xfrm>
          <a:prstGeom prst="rect">
            <a:avLst/>
          </a:prstGeom>
        </p:spPr>
      </p:pic>
    </p:spTree>
    <p:extLst>
      <p:ext uri="{BB962C8B-B14F-4D97-AF65-F5344CB8AC3E}">
        <p14:creationId xmlns:p14="http://schemas.microsoft.com/office/powerpoint/2010/main" val="6599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a:t>
            </a:fld>
            <a:endParaRPr lang="en-AU" dirty="0"/>
          </a:p>
        </p:txBody>
      </p:sp>
      <p:sp>
        <p:nvSpPr>
          <p:cNvPr id="7" name="TextBox 6">
            <a:extLst>
              <a:ext uri="{FF2B5EF4-FFF2-40B4-BE49-F238E27FC236}">
                <a16:creationId xmlns:a16="http://schemas.microsoft.com/office/drawing/2014/main" id="{09A15EDD-B695-3F38-4D74-6AC3E4C0749E}"/>
              </a:ext>
            </a:extLst>
          </p:cNvPr>
          <p:cNvSpPr txBox="1"/>
          <p:nvPr/>
        </p:nvSpPr>
        <p:spPr>
          <a:xfrm>
            <a:off x="1331640" y="2261144"/>
            <a:ext cx="6984776" cy="1200329"/>
          </a:xfrm>
          <a:prstGeom prst="rect">
            <a:avLst/>
          </a:prstGeom>
          <a:noFill/>
        </p:spPr>
        <p:txBody>
          <a:bodyPr wrap="square">
            <a:spAutoFit/>
          </a:bodyPr>
          <a:lstStyle/>
          <a:p>
            <a:pPr marL="342900" indent="-342900">
              <a:buFont typeface="Wingdings" panose="05000000000000000000" pitchFamily="2" charset="2"/>
              <a:buChar char="Ø"/>
            </a:pPr>
            <a:r>
              <a:rPr lang="en-US" sz="2400" b="1" dirty="0">
                <a:effectLst/>
                <a:latin typeface="Arial" panose="020B0604020202020204" pitchFamily="34" charset="0"/>
                <a:ea typeface="Verdana" panose="020B0604030504040204" pitchFamily="34" charset="0"/>
                <a:cs typeface="Arial" panose="020B0604020202020204" pitchFamily="34" charset="0"/>
              </a:rPr>
              <a:t>Testing will ensure that the current legacy systems (old/ existing systems) will work together with the </a:t>
            </a:r>
            <a:r>
              <a:rPr lang="en-US" sz="2400" b="1" dirty="0">
                <a:latin typeface="Arial" panose="020B0604020202020204" pitchFamily="34" charset="0"/>
                <a:ea typeface="Verdana" panose="020B0604030504040204" pitchFamily="34" charset="0"/>
                <a:cs typeface="Arial" panose="020B0604020202020204" pitchFamily="34" charset="0"/>
              </a:rPr>
              <a:t>ABC</a:t>
            </a:r>
            <a:r>
              <a:rPr lang="en-US" sz="2400" b="1" dirty="0">
                <a:effectLst/>
                <a:latin typeface="Arial" panose="020B0604020202020204" pitchFamily="34" charset="0"/>
                <a:ea typeface="Verdana" panose="020B0604030504040204" pitchFamily="34" charset="0"/>
                <a:cs typeface="Arial" panose="020B0604020202020204" pitchFamily="34" charset="0"/>
              </a:rPr>
              <a:t> modules.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683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100</a:t>
            </a:fld>
            <a:endParaRPr lang="en-AU" dirty="0"/>
          </a:p>
        </p:txBody>
      </p:sp>
      <p:sp>
        <p:nvSpPr>
          <p:cNvPr id="3" name="TextBox 2">
            <a:extLst>
              <a:ext uri="{FF2B5EF4-FFF2-40B4-BE49-F238E27FC236}">
                <a16:creationId xmlns:a16="http://schemas.microsoft.com/office/drawing/2014/main" id="{011BE0D5-6890-3033-B446-C212F3E0CB3B}"/>
              </a:ext>
            </a:extLst>
          </p:cNvPr>
          <p:cNvSpPr txBox="1"/>
          <p:nvPr/>
        </p:nvSpPr>
        <p:spPr>
          <a:xfrm>
            <a:off x="467544" y="1196752"/>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Performance Test</a:t>
            </a:r>
            <a:endParaRPr lang="en-US" sz="2800" dirty="0"/>
          </a:p>
        </p:txBody>
      </p:sp>
      <p:sp>
        <p:nvSpPr>
          <p:cNvPr id="7" name="TextBox 6">
            <a:extLst>
              <a:ext uri="{FF2B5EF4-FFF2-40B4-BE49-F238E27FC236}">
                <a16:creationId xmlns:a16="http://schemas.microsoft.com/office/drawing/2014/main" id="{4A366FC9-2251-16CE-F418-35D41D5F008F}"/>
              </a:ext>
            </a:extLst>
          </p:cNvPr>
          <p:cNvSpPr txBox="1"/>
          <p:nvPr/>
        </p:nvSpPr>
        <p:spPr>
          <a:xfrm>
            <a:off x="467544" y="2492896"/>
            <a:ext cx="4607168" cy="1631216"/>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Volume Test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Stress Test</a:t>
            </a:r>
          </a:p>
          <a:p>
            <a:pPr marL="342900" indent="-342900">
              <a:buFont typeface="Wingdings" panose="05000000000000000000" pitchFamily="2" charset="2"/>
              <a:buChar char="Ø"/>
            </a:pPr>
            <a:endParaRPr lang="en-US" sz="2000" dirty="0"/>
          </a:p>
        </p:txBody>
      </p:sp>
      <p:graphicFrame>
        <p:nvGraphicFramePr>
          <p:cNvPr id="2" name="Object 1">
            <a:extLst>
              <a:ext uri="{FF2B5EF4-FFF2-40B4-BE49-F238E27FC236}">
                <a16:creationId xmlns:a16="http://schemas.microsoft.com/office/drawing/2014/main" id="{ED33530F-9A0F-7074-7D4F-7B8BAA575EE8}"/>
              </a:ext>
            </a:extLst>
          </p:cNvPr>
          <p:cNvGraphicFramePr>
            <a:graphicFrameLocks noChangeAspect="1"/>
          </p:cNvGraphicFramePr>
          <p:nvPr>
            <p:extLst>
              <p:ext uri="{D42A27DB-BD31-4B8C-83A1-F6EECF244321}">
                <p14:modId xmlns:p14="http://schemas.microsoft.com/office/powerpoint/2010/main" val="619241486"/>
              </p:ext>
            </p:extLst>
          </p:nvPr>
        </p:nvGraphicFramePr>
        <p:xfrm>
          <a:off x="2483768" y="5110520"/>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2483768" y="511052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931752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101</a:t>
            </a:fld>
            <a:endParaRPr lang="en-AU" dirty="0"/>
          </a:p>
        </p:txBody>
      </p:sp>
      <p:sp>
        <p:nvSpPr>
          <p:cNvPr id="3" name="TextBox 2">
            <a:extLst>
              <a:ext uri="{FF2B5EF4-FFF2-40B4-BE49-F238E27FC236}">
                <a16:creationId xmlns:a16="http://schemas.microsoft.com/office/drawing/2014/main" id="{518168DD-49F9-360C-1A15-2F595D2CD8E0}"/>
              </a:ext>
            </a:extLst>
          </p:cNvPr>
          <p:cNvSpPr txBox="1"/>
          <p:nvPr/>
        </p:nvSpPr>
        <p:spPr>
          <a:xfrm>
            <a:off x="395536" y="1052736"/>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Performance Test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5B4A8BAA-345D-AF1B-A38A-719DAC9572DD}"/>
              </a:ext>
            </a:extLst>
          </p:cNvPr>
          <p:cNvSpPr txBox="1"/>
          <p:nvPr/>
        </p:nvSpPr>
        <p:spPr>
          <a:xfrm>
            <a:off x="395536" y="1980094"/>
            <a:ext cx="4607168" cy="1938992"/>
          </a:xfrm>
          <a:prstGeom prst="rect">
            <a:avLst/>
          </a:prstGeom>
          <a:noFill/>
        </p:spPr>
        <p:txBody>
          <a:bodyPr wrap="square">
            <a:spAutoFit/>
          </a:bodyPr>
          <a:lstStyle/>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Batch cycle test</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Month/quarter/year-end processing</a:t>
            </a:r>
          </a:p>
          <a:p>
            <a:pPr marL="342900" indent="-342900">
              <a:buFont typeface="Wingdings" panose="05000000000000000000" pitchFamily="2" charset="2"/>
              <a:buChar char="q"/>
            </a:pPr>
            <a:endParaRPr lang="en-US" sz="2000" dirty="0"/>
          </a:p>
        </p:txBody>
      </p:sp>
    </p:spTree>
    <p:extLst>
      <p:ext uri="{BB962C8B-B14F-4D97-AF65-F5344CB8AC3E}">
        <p14:creationId xmlns:p14="http://schemas.microsoft.com/office/powerpoint/2010/main" val="8176176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102</a:t>
            </a:fld>
            <a:endParaRPr lang="en-AU" dirty="0"/>
          </a:p>
        </p:txBody>
      </p:sp>
      <p:sp>
        <p:nvSpPr>
          <p:cNvPr id="3" name="TextBox 2">
            <a:extLst>
              <a:ext uri="{FF2B5EF4-FFF2-40B4-BE49-F238E27FC236}">
                <a16:creationId xmlns:a16="http://schemas.microsoft.com/office/drawing/2014/main" id="{8323D3E0-1025-187C-A54F-A831B5100864}"/>
              </a:ext>
            </a:extLst>
          </p:cNvPr>
          <p:cNvSpPr txBox="1"/>
          <p:nvPr/>
        </p:nvSpPr>
        <p:spPr>
          <a:xfrm>
            <a:off x="323528" y="1340768"/>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Note that…</a:t>
            </a:r>
            <a:endParaRPr lang="en-US" sz="2400" dirty="0"/>
          </a:p>
        </p:txBody>
      </p:sp>
      <p:sp>
        <p:nvSpPr>
          <p:cNvPr id="7" name="TextBox 6">
            <a:extLst>
              <a:ext uri="{FF2B5EF4-FFF2-40B4-BE49-F238E27FC236}">
                <a16:creationId xmlns:a16="http://schemas.microsoft.com/office/drawing/2014/main" id="{5EE05CF1-ADE0-4BB5-F532-8A1B9E1EF3DB}"/>
              </a:ext>
            </a:extLst>
          </p:cNvPr>
          <p:cNvSpPr txBox="1"/>
          <p:nvPr/>
        </p:nvSpPr>
        <p:spPr>
          <a:xfrm>
            <a:off x="323528" y="2492896"/>
            <a:ext cx="7562850" cy="1323439"/>
          </a:xfrm>
          <a:prstGeom prst="rect">
            <a:avLst/>
          </a:prstGeom>
          <a:noFill/>
        </p:spPr>
        <p:txBody>
          <a:bodyPr wrap="square">
            <a:spAutoFit/>
          </a:bodyPr>
          <a:lstStyle/>
          <a:p>
            <a:pPr marL="342900" indent="-342900">
              <a:buFont typeface="Wingdings" panose="05000000000000000000" pitchFamily="2" charset="2"/>
              <a:buChar char="q"/>
            </a:pPr>
            <a:endParaRPr lang="en-US" sz="2000" b="1" dirty="0"/>
          </a:p>
          <a:p>
            <a:pPr marL="342900" indent="-342900">
              <a:buFont typeface="Wingdings" panose="05000000000000000000" pitchFamily="2" charset="2"/>
              <a:buChar char="q"/>
            </a:pPr>
            <a:endParaRPr lang="en-US" sz="2000" b="1" dirty="0"/>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Technical tests are rather basis oriented, whereas </a:t>
            </a:r>
            <a:r>
              <a:rPr lang="en-US" sz="2000" b="1" u="sng" dirty="0">
                <a:latin typeface="Arial" panose="020B0604020202020204" pitchFamily="34" charset="0"/>
                <a:cs typeface="Arial" panose="020B0604020202020204" pitchFamily="34" charset="0"/>
              </a:rPr>
              <a:t>performance tests cover basis and application</a:t>
            </a:r>
            <a:r>
              <a:rPr lang="en-US" sz="2000" b="1" dirty="0">
                <a:latin typeface="Arial" panose="020B0604020202020204" pitchFamily="34" charset="0"/>
                <a:cs typeface="Arial" panose="020B0604020202020204" pitchFamily="34" charset="0"/>
              </a:rPr>
              <a:t> aspects. </a:t>
            </a:r>
          </a:p>
        </p:txBody>
      </p:sp>
    </p:spTree>
    <p:extLst>
      <p:ext uri="{BB962C8B-B14F-4D97-AF65-F5344CB8AC3E}">
        <p14:creationId xmlns:p14="http://schemas.microsoft.com/office/powerpoint/2010/main" val="28878766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103</a:t>
            </a:fld>
            <a:endParaRPr lang="en-AU" dirty="0"/>
          </a:p>
        </p:txBody>
      </p:sp>
      <p:sp>
        <p:nvSpPr>
          <p:cNvPr id="3" name="TextBox 2">
            <a:extLst>
              <a:ext uri="{FF2B5EF4-FFF2-40B4-BE49-F238E27FC236}">
                <a16:creationId xmlns:a16="http://schemas.microsoft.com/office/drawing/2014/main" id="{30B41CCB-FC9A-D2E6-AD86-54FDF3A2F2F5}"/>
              </a:ext>
            </a:extLst>
          </p:cNvPr>
          <p:cNvSpPr txBox="1"/>
          <p:nvPr/>
        </p:nvSpPr>
        <p:spPr>
          <a:xfrm>
            <a:off x="395536" y="1340768"/>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Note that…</a:t>
            </a:r>
            <a:endParaRPr lang="en-US" sz="2400" dirty="0"/>
          </a:p>
        </p:txBody>
      </p:sp>
      <p:sp>
        <p:nvSpPr>
          <p:cNvPr id="7" name="TextBox 6">
            <a:extLst>
              <a:ext uri="{FF2B5EF4-FFF2-40B4-BE49-F238E27FC236}">
                <a16:creationId xmlns:a16="http://schemas.microsoft.com/office/drawing/2014/main" id="{1838E43E-9032-9323-CEE8-684007924571}"/>
              </a:ext>
            </a:extLst>
          </p:cNvPr>
          <p:cNvSpPr txBox="1"/>
          <p:nvPr/>
        </p:nvSpPr>
        <p:spPr>
          <a:xfrm>
            <a:off x="353333" y="2348880"/>
            <a:ext cx="7776864" cy="1631216"/>
          </a:xfrm>
          <a:prstGeom prst="rect">
            <a:avLst/>
          </a:prstGeom>
          <a:noFill/>
        </p:spPr>
        <p:txBody>
          <a:bodyPr wrap="square">
            <a:spAutoFit/>
          </a:bodyPr>
          <a:lstStyle/>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Performance tests should concentrate on a stress test, i.e. stressing the system with all components involved in certain scenarios until it performs to predefined values (throughput). </a:t>
            </a:r>
          </a:p>
          <a:p>
            <a:pPr marL="342900" indent="-342900">
              <a:buFont typeface="Wingdings" panose="05000000000000000000" pitchFamily="2" charset="2"/>
              <a:buChar char="q"/>
            </a:pPr>
            <a:endParaRPr lang="en-US" sz="2000" dirty="0"/>
          </a:p>
        </p:txBody>
      </p:sp>
    </p:spTree>
    <p:extLst>
      <p:ext uri="{BB962C8B-B14F-4D97-AF65-F5344CB8AC3E}">
        <p14:creationId xmlns:p14="http://schemas.microsoft.com/office/powerpoint/2010/main" val="20731693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104</a:t>
            </a:fld>
            <a:endParaRPr lang="en-AU" dirty="0"/>
          </a:p>
        </p:txBody>
      </p:sp>
      <p:sp>
        <p:nvSpPr>
          <p:cNvPr id="3" name="TextBox 2">
            <a:extLst>
              <a:ext uri="{FF2B5EF4-FFF2-40B4-BE49-F238E27FC236}">
                <a16:creationId xmlns:a16="http://schemas.microsoft.com/office/drawing/2014/main" id="{E9CA1902-3D81-27E9-A5A1-55506D091565}"/>
              </a:ext>
            </a:extLst>
          </p:cNvPr>
          <p:cNvSpPr txBox="1"/>
          <p:nvPr/>
        </p:nvSpPr>
        <p:spPr>
          <a:xfrm>
            <a:off x="611560"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Note that…</a:t>
            </a:r>
            <a:endParaRPr lang="en-US" sz="2400" dirty="0"/>
          </a:p>
        </p:txBody>
      </p:sp>
      <p:sp>
        <p:nvSpPr>
          <p:cNvPr id="7" name="TextBox 6">
            <a:extLst>
              <a:ext uri="{FF2B5EF4-FFF2-40B4-BE49-F238E27FC236}">
                <a16:creationId xmlns:a16="http://schemas.microsoft.com/office/drawing/2014/main" id="{5BA79C4E-D930-92AC-82C4-DE5050F05374}"/>
              </a:ext>
            </a:extLst>
          </p:cNvPr>
          <p:cNvSpPr txBox="1"/>
          <p:nvPr/>
        </p:nvSpPr>
        <p:spPr>
          <a:xfrm>
            <a:off x="611560" y="1796847"/>
            <a:ext cx="8280920" cy="1938992"/>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Volume testing is needed for some processes or transactions if the throughput of one process/transaction has to meet predefined requirements (i.e. creating large amounts of sales orders, daily interfaces, etc.)</a:t>
            </a:r>
          </a:p>
          <a:p>
            <a:pPr marL="342900" indent="-342900">
              <a:buFont typeface="Wingdings" panose="05000000000000000000" pitchFamily="2" charset="2"/>
              <a:buChar char="Ø"/>
            </a:pPr>
            <a:endParaRPr lang="en-US" sz="2000" dirty="0"/>
          </a:p>
        </p:txBody>
      </p:sp>
    </p:spTree>
    <p:extLst>
      <p:ext uri="{BB962C8B-B14F-4D97-AF65-F5344CB8AC3E}">
        <p14:creationId xmlns:p14="http://schemas.microsoft.com/office/powerpoint/2010/main" val="1971750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105</a:t>
            </a:fld>
            <a:endParaRPr lang="en-AU" dirty="0"/>
          </a:p>
        </p:txBody>
      </p:sp>
      <p:sp>
        <p:nvSpPr>
          <p:cNvPr id="3" name="TextBox 2">
            <a:extLst>
              <a:ext uri="{FF2B5EF4-FFF2-40B4-BE49-F238E27FC236}">
                <a16:creationId xmlns:a16="http://schemas.microsoft.com/office/drawing/2014/main" id="{901B8C0B-50F1-7D27-FE6F-C73A29844F0C}"/>
              </a:ext>
            </a:extLst>
          </p:cNvPr>
          <p:cNvSpPr txBox="1"/>
          <p:nvPr/>
        </p:nvSpPr>
        <p:spPr>
          <a:xfrm>
            <a:off x="395536" y="1124744"/>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Roles</a:t>
            </a:r>
            <a:endParaRPr lang="en-US" sz="2800" dirty="0"/>
          </a:p>
        </p:txBody>
      </p:sp>
      <p:sp>
        <p:nvSpPr>
          <p:cNvPr id="7" name="TextBox 6">
            <a:extLst>
              <a:ext uri="{FF2B5EF4-FFF2-40B4-BE49-F238E27FC236}">
                <a16:creationId xmlns:a16="http://schemas.microsoft.com/office/drawing/2014/main" id="{1173B0E3-BB87-AAD1-6B7B-263CF334CBD6}"/>
              </a:ext>
            </a:extLst>
          </p:cNvPr>
          <p:cNvSpPr txBox="1"/>
          <p:nvPr/>
        </p:nvSpPr>
        <p:spPr>
          <a:xfrm>
            <a:off x="395536" y="2171115"/>
            <a:ext cx="6866514" cy="1631216"/>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Technical Team Lead (along with application team members).</a:t>
            </a:r>
          </a:p>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dirty="0"/>
          </a:p>
        </p:txBody>
      </p:sp>
      <p:graphicFrame>
        <p:nvGraphicFramePr>
          <p:cNvPr id="2" name="Object 1">
            <a:extLst>
              <a:ext uri="{FF2B5EF4-FFF2-40B4-BE49-F238E27FC236}">
                <a16:creationId xmlns:a16="http://schemas.microsoft.com/office/drawing/2014/main" id="{82EA3978-5905-419C-DFE3-836DB6040C1A}"/>
              </a:ext>
            </a:extLst>
          </p:cNvPr>
          <p:cNvGraphicFramePr>
            <a:graphicFrameLocks noChangeAspect="1"/>
          </p:cNvGraphicFramePr>
          <p:nvPr>
            <p:extLst>
              <p:ext uri="{D42A27DB-BD31-4B8C-83A1-F6EECF244321}">
                <p14:modId xmlns:p14="http://schemas.microsoft.com/office/powerpoint/2010/main" val="2011835856"/>
              </p:ext>
            </p:extLst>
          </p:nvPr>
        </p:nvGraphicFramePr>
        <p:xfrm>
          <a:off x="2914393" y="4221088"/>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2914393" y="422108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936804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106</a:t>
            </a:fld>
            <a:endParaRPr lang="en-AU" dirty="0"/>
          </a:p>
        </p:txBody>
      </p:sp>
      <p:sp>
        <p:nvSpPr>
          <p:cNvPr id="3" name="TextBox 2">
            <a:extLst>
              <a:ext uri="{FF2B5EF4-FFF2-40B4-BE49-F238E27FC236}">
                <a16:creationId xmlns:a16="http://schemas.microsoft.com/office/drawing/2014/main" id="{B297AE79-6341-79F8-0271-BF7673927BCA}"/>
              </a:ext>
            </a:extLst>
          </p:cNvPr>
          <p:cNvSpPr txBox="1"/>
          <p:nvPr/>
        </p:nvSpPr>
        <p:spPr>
          <a:xfrm>
            <a:off x="251520" y="1412776"/>
            <a:ext cx="7128792"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System Testing</a:t>
            </a:r>
            <a:endParaRPr lang="en-US" sz="2800" dirty="0"/>
          </a:p>
        </p:txBody>
      </p:sp>
      <p:sp>
        <p:nvSpPr>
          <p:cNvPr id="7" name="TextBox 6">
            <a:extLst>
              <a:ext uri="{FF2B5EF4-FFF2-40B4-BE49-F238E27FC236}">
                <a16:creationId xmlns:a16="http://schemas.microsoft.com/office/drawing/2014/main" id="{EF77311A-EF46-2761-C592-5612F6405044}"/>
              </a:ext>
            </a:extLst>
          </p:cNvPr>
          <p:cNvSpPr txBox="1"/>
          <p:nvPr/>
        </p:nvSpPr>
        <p:spPr>
          <a:xfrm>
            <a:off x="281790" y="2499797"/>
            <a:ext cx="7890610" cy="1631216"/>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Testing will be prepared in the Quality Assurance system but must run on the Production system.</a:t>
            </a:r>
          </a:p>
          <a:p>
            <a:pPr marL="342900" indent="-342900">
              <a:buFont typeface="Wingdings" panose="05000000000000000000" pitchFamily="2" charset="2"/>
              <a:buChar char="Ø"/>
            </a:pPr>
            <a:endParaRPr lang="en-US" sz="2000" dirty="0"/>
          </a:p>
        </p:txBody>
      </p:sp>
    </p:spTree>
    <p:extLst>
      <p:ext uri="{BB962C8B-B14F-4D97-AF65-F5344CB8AC3E}">
        <p14:creationId xmlns:p14="http://schemas.microsoft.com/office/powerpoint/2010/main" val="21924858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107</a:t>
            </a:fld>
            <a:endParaRPr lang="en-AU" dirty="0"/>
          </a:p>
        </p:txBody>
      </p:sp>
      <p:sp>
        <p:nvSpPr>
          <p:cNvPr id="3" name="TextBox 2">
            <a:extLst>
              <a:ext uri="{FF2B5EF4-FFF2-40B4-BE49-F238E27FC236}">
                <a16:creationId xmlns:a16="http://schemas.microsoft.com/office/drawing/2014/main" id="{5214FBAF-62F7-C457-6373-388864ADEED8}"/>
              </a:ext>
            </a:extLst>
          </p:cNvPr>
          <p:cNvSpPr txBox="1"/>
          <p:nvPr/>
        </p:nvSpPr>
        <p:spPr>
          <a:xfrm>
            <a:off x="467544" y="1340768"/>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Testing Environment</a:t>
            </a:r>
            <a:endParaRPr lang="en-US" sz="2800" dirty="0"/>
          </a:p>
        </p:txBody>
      </p:sp>
      <p:sp>
        <p:nvSpPr>
          <p:cNvPr id="7" name="TextBox 6">
            <a:extLst>
              <a:ext uri="{FF2B5EF4-FFF2-40B4-BE49-F238E27FC236}">
                <a16:creationId xmlns:a16="http://schemas.microsoft.com/office/drawing/2014/main" id="{A5898533-4D00-698F-AA64-52AA6A959C3D}"/>
              </a:ext>
            </a:extLst>
          </p:cNvPr>
          <p:cNvSpPr txBox="1"/>
          <p:nvPr/>
        </p:nvSpPr>
        <p:spPr>
          <a:xfrm>
            <a:off x="467544" y="2420888"/>
            <a:ext cx="7746310" cy="1631216"/>
          </a:xfrm>
          <a:prstGeom prst="rect">
            <a:avLst/>
          </a:prstGeom>
          <a:noFill/>
        </p:spPr>
        <p:txBody>
          <a:bodyPr wrap="square">
            <a:spAutoFit/>
          </a:bodyPr>
          <a:lstStyle/>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b="1" u="sng" dirty="0">
                <a:latin typeface="Arial" panose="020B0604020202020204" pitchFamily="34" charset="0"/>
                <a:cs typeface="Arial" panose="020B0604020202020204" pitchFamily="34" charset="0"/>
              </a:rPr>
              <a:t>See Appendix A </a:t>
            </a:r>
            <a:r>
              <a:rPr lang="en-US" sz="2000" b="1" dirty="0">
                <a:latin typeface="Arial" panose="020B0604020202020204" pitchFamily="34" charset="0"/>
                <a:cs typeface="Arial" panose="020B0604020202020204" pitchFamily="34" charset="0"/>
              </a:rPr>
              <a:t>for a description of the various database environments to be used during the testing phases for the ABC application</a:t>
            </a:r>
          </a:p>
          <a:p>
            <a:pPr marL="285750" indent="-285750">
              <a:buFont typeface="Wingdings" panose="05000000000000000000" pitchFamily="2" charset="2"/>
              <a:buChar char="Ø"/>
            </a:pPr>
            <a:endParaRPr lang="en-US" sz="2000" dirty="0"/>
          </a:p>
        </p:txBody>
      </p:sp>
    </p:spTree>
    <p:extLst>
      <p:ext uri="{BB962C8B-B14F-4D97-AF65-F5344CB8AC3E}">
        <p14:creationId xmlns:p14="http://schemas.microsoft.com/office/powerpoint/2010/main" val="28654141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108</a:t>
            </a:fld>
            <a:endParaRPr lang="en-AU" dirty="0"/>
          </a:p>
        </p:txBody>
      </p:sp>
      <p:sp>
        <p:nvSpPr>
          <p:cNvPr id="3" name="TextBox 2">
            <a:extLst>
              <a:ext uri="{FF2B5EF4-FFF2-40B4-BE49-F238E27FC236}">
                <a16:creationId xmlns:a16="http://schemas.microsoft.com/office/drawing/2014/main" id="{4C3D18B1-447B-9BE3-459A-046F9527D8C2}"/>
              </a:ext>
            </a:extLst>
          </p:cNvPr>
          <p:cNvSpPr txBox="1"/>
          <p:nvPr/>
        </p:nvSpPr>
        <p:spPr>
          <a:xfrm>
            <a:off x="395536" y="1196752"/>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Unit Testing Environment</a:t>
            </a:r>
            <a:endParaRPr lang="en-US" sz="2800" dirty="0"/>
          </a:p>
        </p:txBody>
      </p:sp>
      <p:sp>
        <p:nvSpPr>
          <p:cNvPr id="7" name="TextBox 6">
            <a:extLst>
              <a:ext uri="{FF2B5EF4-FFF2-40B4-BE49-F238E27FC236}">
                <a16:creationId xmlns:a16="http://schemas.microsoft.com/office/drawing/2014/main" id="{E7CEE58C-BB1C-E39A-1658-4A9894F0BD39}"/>
              </a:ext>
            </a:extLst>
          </p:cNvPr>
          <p:cNvSpPr txBox="1"/>
          <p:nvPr/>
        </p:nvSpPr>
        <p:spPr>
          <a:xfrm>
            <a:off x="395536" y="1988840"/>
            <a:ext cx="6984776" cy="2554545"/>
          </a:xfrm>
          <a:prstGeom prst="rect">
            <a:avLst/>
          </a:prstGeom>
          <a:noFill/>
        </p:spPr>
        <p:txBody>
          <a:bodyPr wrap="square">
            <a:spAutoFit/>
          </a:bodyPr>
          <a:lstStyle/>
          <a:p>
            <a:pPr marL="342900" indent="-342900">
              <a:buFont typeface="Wingdings" panose="05000000000000000000" pitchFamily="2" charset="2"/>
              <a:buChar char="ü"/>
            </a:pPr>
            <a:endParaRPr lang="en-US" sz="2000" dirty="0"/>
          </a:p>
          <a:p>
            <a:r>
              <a:rPr lang="en-US" sz="2000" b="1" dirty="0">
                <a:latin typeface="Arial" panose="020B0604020202020204" pitchFamily="34" charset="0"/>
                <a:cs typeface="Arial" panose="020B0604020202020204" pitchFamily="34" charset="0"/>
              </a:rPr>
              <a:t>For example;</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The 200 series development databases </a:t>
            </a:r>
            <a:r>
              <a:rPr lang="en-US" sz="2000" b="1" dirty="0" err="1">
                <a:latin typeface="Arial" panose="020B0604020202020204" pitchFamily="34" charset="0"/>
                <a:cs typeface="Arial" panose="020B0604020202020204" pitchFamily="34" charset="0"/>
              </a:rPr>
              <a:t>envt</a:t>
            </a:r>
            <a:r>
              <a:rPr lang="en-US" sz="2000" b="1" dirty="0">
                <a:latin typeface="Arial" panose="020B0604020202020204" pitchFamily="34" charset="0"/>
                <a:cs typeface="Arial" panose="020B0604020202020204" pitchFamily="34" charset="0"/>
              </a:rPr>
              <a:t>. will be used for the unit (210 environments) and development (220 environments) testing.</a:t>
            </a:r>
          </a:p>
          <a:p>
            <a:pPr marL="342900" indent="-342900">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dirty="0"/>
          </a:p>
        </p:txBody>
      </p:sp>
    </p:spTree>
    <p:extLst>
      <p:ext uri="{BB962C8B-B14F-4D97-AF65-F5344CB8AC3E}">
        <p14:creationId xmlns:p14="http://schemas.microsoft.com/office/powerpoint/2010/main" val="18708450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109</a:t>
            </a:fld>
            <a:endParaRPr lang="en-AU" dirty="0"/>
          </a:p>
        </p:txBody>
      </p:sp>
      <p:sp>
        <p:nvSpPr>
          <p:cNvPr id="3" name="TextBox 2">
            <a:extLst>
              <a:ext uri="{FF2B5EF4-FFF2-40B4-BE49-F238E27FC236}">
                <a16:creationId xmlns:a16="http://schemas.microsoft.com/office/drawing/2014/main" id="{835A8E63-2439-5BBB-B58C-DC6C72A906F6}"/>
              </a:ext>
            </a:extLst>
          </p:cNvPr>
          <p:cNvSpPr txBox="1"/>
          <p:nvPr/>
        </p:nvSpPr>
        <p:spPr>
          <a:xfrm>
            <a:off x="1043607" y="1556792"/>
            <a:ext cx="6814517"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Integration Testing Environment</a:t>
            </a:r>
            <a:endParaRPr lang="en-US" sz="2800" dirty="0"/>
          </a:p>
        </p:txBody>
      </p:sp>
      <p:sp>
        <p:nvSpPr>
          <p:cNvPr id="7" name="TextBox 6">
            <a:extLst>
              <a:ext uri="{FF2B5EF4-FFF2-40B4-BE49-F238E27FC236}">
                <a16:creationId xmlns:a16="http://schemas.microsoft.com/office/drawing/2014/main" id="{864939ED-F982-042F-535E-7DCCA60D45F6}"/>
              </a:ext>
            </a:extLst>
          </p:cNvPr>
          <p:cNvSpPr txBox="1"/>
          <p:nvPr/>
        </p:nvSpPr>
        <p:spPr>
          <a:xfrm>
            <a:off x="1060302" y="2132856"/>
            <a:ext cx="7688161" cy="3170099"/>
          </a:xfrm>
          <a:prstGeom prst="rect">
            <a:avLst/>
          </a:prstGeom>
          <a:noFill/>
        </p:spPr>
        <p:txBody>
          <a:bodyPr wrap="square">
            <a:spAutoFit/>
          </a:bodyPr>
          <a:lstStyle/>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300 series quality assurance databases – the environment will be used for integration testing. </a:t>
            </a:r>
          </a:p>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Instance 310 will be the primary integration testing database instance. </a:t>
            </a:r>
          </a:p>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However, as integration testing progresses there may be a need to create other instances (environment) to ensure data integrity is maintained.</a:t>
            </a:r>
          </a:p>
        </p:txBody>
      </p:sp>
      <p:graphicFrame>
        <p:nvGraphicFramePr>
          <p:cNvPr id="2" name="Object 1">
            <a:extLst>
              <a:ext uri="{FF2B5EF4-FFF2-40B4-BE49-F238E27FC236}">
                <a16:creationId xmlns:a16="http://schemas.microsoft.com/office/drawing/2014/main" id="{E96CF9A6-C80D-1CBF-3602-A8B59DE93A0B}"/>
              </a:ext>
            </a:extLst>
          </p:cNvPr>
          <p:cNvGraphicFramePr>
            <a:graphicFrameLocks noChangeAspect="1"/>
          </p:cNvGraphicFramePr>
          <p:nvPr>
            <p:extLst>
              <p:ext uri="{D42A27DB-BD31-4B8C-83A1-F6EECF244321}">
                <p14:modId xmlns:p14="http://schemas.microsoft.com/office/powerpoint/2010/main" val="1756632791"/>
              </p:ext>
            </p:extLst>
          </p:nvPr>
        </p:nvGraphicFramePr>
        <p:xfrm>
          <a:off x="5508104" y="5301208"/>
          <a:ext cx="914400" cy="771525"/>
        </p:xfrm>
        <a:graphic>
          <a:graphicData uri="http://schemas.openxmlformats.org/presentationml/2006/ole">
            <mc:AlternateContent xmlns:mc="http://schemas.openxmlformats.org/markup-compatibility/2006">
              <mc:Choice xmlns:v="urn:schemas-microsoft-com:vml" Requires="v">
                <p:oleObj name="Packager Shell Object" showAsIcon="1" r:id="rId2" imgW="914400" imgH="771480" progId="Package">
                  <p:embed/>
                </p:oleObj>
              </mc:Choice>
              <mc:Fallback>
                <p:oleObj name="Packager Shell Object" showAsIcon="1" r:id="rId2" imgW="914400" imgH="771480" progId="Package">
                  <p:embed/>
                  <p:pic>
                    <p:nvPicPr>
                      <p:cNvPr id="0" name=""/>
                      <p:cNvPicPr/>
                      <p:nvPr/>
                    </p:nvPicPr>
                    <p:blipFill>
                      <a:blip r:embed="rId3"/>
                      <a:stretch>
                        <a:fillRect/>
                      </a:stretch>
                    </p:blipFill>
                    <p:spPr>
                      <a:xfrm>
                        <a:off x="5508104" y="530120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62189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a:t>
            </a:fld>
            <a:endParaRPr lang="en-AU" dirty="0"/>
          </a:p>
        </p:txBody>
      </p:sp>
      <p:sp>
        <p:nvSpPr>
          <p:cNvPr id="7" name="TextBox 6">
            <a:extLst>
              <a:ext uri="{FF2B5EF4-FFF2-40B4-BE49-F238E27FC236}">
                <a16:creationId xmlns:a16="http://schemas.microsoft.com/office/drawing/2014/main" id="{04F065CE-77A7-7022-7D4A-47A7C4E4342F}"/>
              </a:ext>
            </a:extLst>
          </p:cNvPr>
          <p:cNvSpPr txBox="1"/>
          <p:nvPr/>
        </p:nvSpPr>
        <p:spPr>
          <a:xfrm>
            <a:off x="1187624" y="1268760"/>
            <a:ext cx="6912768" cy="2308324"/>
          </a:xfrm>
          <a:prstGeom prst="rect">
            <a:avLst/>
          </a:prstGeom>
          <a:noFill/>
        </p:spPr>
        <p:txBody>
          <a:bodyPr wrap="square">
            <a:spAutoFit/>
          </a:bodyPr>
          <a:lstStyle/>
          <a:p>
            <a:pPr marL="342900" indent="-342900">
              <a:buFont typeface="Wingdings" panose="05000000000000000000" pitchFamily="2" charset="2"/>
              <a:buChar char="q"/>
            </a:pPr>
            <a:r>
              <a:rPr lang="en-US" sz="2400" b="1" dirty="0">
                <a:effectLst/>
                <a:latin typeface="Arial" panose="020B0604020202020204" pitchFamily="34" charset="0"/>
                <a:ea typeface="Verdana" panose="020B0604030504040204" pitchFamily="34" charset="0"/>
                <a:cs typeface="Arial" panose="020B0604020202020204" pitchFamily="34" charset="0"/>
              </a:rPr>
              <a:t>The Test Plan must be capable of supporting regression testing; that is, all test cycles should be repeatable</a:t>
            </a:r>
          </a:p>
          <a:p>
            <a:endParaRPr lang="en-US" sz="2400" b="1" dirty="0">
              <a:latin typeface="Arial" panose="020B0604020202020204" pitchFamily="34" charset="0"/>
              <a:ea typeface="Verdana" panose="020B0604030504040204" pitchFamily="34" charset="0"/>
              <a:cs typeface="Arial" panose="020B0604020202020204" pitchFamily="34" charset="0"/>
            </a:endParaRPr>
          </a:p>
          <a:p>
            <a:endParaRPr lang="en-US" sz="2400" b="1" dirty="0">
              <a:latin typeface="Arial" panose="020B0604020202020204" pitchFamily="34" charset="0"/>
              <a:ea typeface="Verdana" panose="020B0604030504040204" pitchFamily="34" charset="0"/>
              <a:cs typeface="Arial" panose="020B0604020202020204" pitchFamily="34" charset="0"/>
            </a:endParaRPr>
          </a:p>
          <a:p>
            <a:endParaRPr lang="en-US" sz="2400" b="1" dirty="0">
              <a:solidFill>
                <a:srgbClr val="FF0000"/>
              </a:solidFill>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C2708198-62F6-30C1-66F8-6C338A52BAE3}"/>
              </a:ext>
            </a:extLst>
          </p:cNvPr>
          <p:cNvGraphicFramePr>
            <a:graphicFrameLocks noChangeAspect="1"/>
          </p:cNvGraphicFramePr>
          <p:nvPr>
            <p:extLst>
              <p:ext uri="{D42A27DB-BD31-4B8C-83A1-F6EECF244321}">
                <p14:modId xmlns:p14="http://schemas.microsoft.com/office/powerpoint/2010/main" val="1383190505"/>
              </p:ext>
            </p:extLst>
          </p:nvPr>
        </p:nvGraphicFramePr>
        <p:xfrm>
          <a:off x="1979712" y="3063390"/>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8">
                  <p:embed/>
                </p:oleObj>
              </mc:Choice>
              <mc:Fallback>
                <p:oleObj name="Document" showAsIcon="1" r:id="rId2" imgW="914400" imgH="771480" progId="Word.Document.8">
                  <p:embed/>
                  <p:pic>
                    <p:nvPicPr>
                      <p:cNvPr id="2" name="Object 1">
                        <a:extLst>
                          <a:ext uri="{FF2B5EF4-FFF2-40B4-BE49-F238E27FC236}">
                            <a16:creationId xmlns:a16="http://schemas.microsoft.com/office/drawing/2014/main" id="{AAF052BD-A4AF-FE74-82F0-4F9C5307A46D}"/>
                          </a:ext>
                        </a:extLst>
                      </p:cNvPr>
                      <p:cNvPicPr/>
                      <p:nvPr/>
                    </p:nvPicPr>
                    <p:blipFill>
                      <a:blip r:embed="rId3"/>
                      <a:stretch>
                        <a:fillRect/>
                      </a:stretch>
                    </p:blipFill>
                    <p:spPr>
                      <a:xfrm>
                        <a:off x="1979712" y="3063390"/>
                        <a:ext cx="914400" cy="7715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77C4A78-1E35-6485-5A9E-5FAA0094CB2A}"/>
              </a:ext>
            </a:extLst>
          </p:cNvPr>
          <p:cNvGraphicFramePr>
            <a:graphicFrameLocks noChangeAspect="1"/>
          </p:cNvGraphicFramePr>
          <p:nvPr>
            <p:extLst>
              <p:ext uri="{D42A27DB-BD31-4B8C-83A1-F6EECF244321}">
                <p14:modId xmlns:p14="http://schemas.microsoft.com/office/powerpoint/2010/main" val="804033479"/>
              </p:ext>
            </p:extLst>
          </p:nvPr>
        </p:nvGraphicFramePr>
        <p:xfrm>
          <a:off x="4788024" y="3212976"/>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480" progId="Acrobat.Document.DC">
                  <p:embed/>
                </p:oleObj>
              </mc:Choice>
              <mc:Fallback>
                <p:oleObj name="Acrobat Document" showAsIcon="1" r:id="rId4" imgW="914400" imgH="771480" progId="Acrobat.Document.DC">
                  <p:embed/>
                  <p:pic>
                    <p:nvPicPr>
                      <p:cNvPr id="5" name="Object 4">
                        <a:extLst>
                          <a:ext uri="{FF2B5EF4-FFF2-40B4-BE49-F238E27FC236}">
                            <a16:creationId xmlns:a16="http://schemas.microsoft.com/office/drawing/2014/main" id="{F9914A2B-E2A6-4810-CBA2-C84D223745C1}"/>
                          </a:ext>
                        </a:extLst>
                      </p:cNvPr>
                      <p:cNvPicPr/>
                      <p:nvPr/>
                    </p:nvPicPr>
                    <p:blipFill>
                      <a:blip r:embed="rId5"/>
                      <a:stretch>
                        <a:fillRect/>
                      </a:stretch>
                    </p:blipFill>
                    <p:spPr>
                      <a:xfrm>
                        <a:off x="4788024" y="3212976"/>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087410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110</a:t>
            </a:fld>
            <a:endParaRPr lang="en-AU" dirty="0"/>
          </a:p>
        </p:txBody>
      </p:sp>
      <p:sp>
        <p:nvSpPr>
          <p:cNvPr id="3" name="TextBox 2">
            <a:extLst>
              <a:ext uri="{FF2B5EF4-FFF2-40B4-BE49-F238E27FC236}">
                <a16:creationId xmlns:a16="http://schemas.microsoft.com/office/drawing/2014/main" id="{00BBDBA5-0165-3696-05B4-A29C14543368}"/>
              </a:ext>
            </a:extLst>
          </p:cNvPr>
          <p:cNvSpPr txBox="1"/>
          <p:nvPr/>
        </p:nvSpPr>
        <p:spPr>
          <a:xfrm>
            <a:off x="611559" y="1268760"/>
            <a:ext cx="7562849"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Configuration changes (Change Control</a:t>
            </a:r>
            <a:r>
              <a:rPr lang="en-US" sz="2800" b="1" dirty="0"/>
              <a:t>)</a:t>
            </a:r>
            <a:endParaRPr lang="en-US" sz="2800" dirty="0"/>
          </a:p>
        </p:txBody>
      </p:sp>
      <p:sp>
        <p:nvSpPr>
          <p:cNvPr id="7" name="TextBox 6">
            <a:extLst>
              <a:ext uri="{FF2B5EF4-FFF2-40B4-BE49-F238E27FC236}">
                <a16:creationId xmlns:a16="http://schemas.microsoft.com/office/drawing/2014/main" id="{1CD555E3-700F-2EC1-C32D-D9A0FB8A6A07}"/>
              </a:ext>
            </a:extLst>
          </p:cNvPr>
          <p:cNvSpPr txBox="1"/>
          <p:nvPr/>
        </p:nvSpPr>
        <p:spPr>
          <a:xfrm>
            <a:off x="827584" y="2413337"/>
            <a:ext cx="7848872" cy="2246769"/>
          </a:xfrm>
          <a:prstGeom prst="rect">
            <a:avLst/>
          </a:prstGeom>
          <a:noFill/>
        </p:spPr>
        <p:txBody>
          <a:bodyPr wrap="square">
            <a:spAutoFit/>
          </a:bodyPr>
          <a:lstStyle/>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Configuration changes will occur during the integration testing phase.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This is due to continued development and resolution of defects. </a:t>
            </a:r>
          </a:p>
          <a:p>
            <a:pPr marL="342900" indent="-342900">
              <a:buFont typeface="Wingdings" panose="05000000000000000000" pitchFamily="2" charset="2"/>
              <a:buChar char="v"/>
            </a:pPr>
            <a:endParaRPr lang="en-US" sz="2000" dirty="0"/>
          </a:p>
        </p:txBody>
      </p:sp>
    </p:spTree>
    <p:extLst>
      <p:ext uri="{BB962C8B-B14F-4D97-AF65-F5344CB8AC3E}">
        <p14:creationId xmlns:p14="http://schemas.microsoft.com/office/powerpoint/2010/main" val="12015688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111</a:t>
            </a:fld>
            <a:endParaRPr lang="en-AU" dirty="0"/>
          </a:p>
        </p:txBody>
      </p:sp>
      <p:sp>
        <p:nvSpPr>
          <p:cNvPr id="3" name="TextBox 2">
            <a:extLst>
              <a:ext uri="{FF2B5EF4-FFF2-40B4-BE49-F238E27FC236}">
                <a16:creationId xmlns:a16="http://schemas.microsoft.com/office/drawing/2014/main" id="{ED19EBA3-721F-22EB-AFEF-26CE928830EA}"/>
              </a:ext>
            </a:extLst>
          </p:cNvPr>
          <p:cNvSpPr txBox="1"/>
          <p:nvPr/>
        </p:nvSpPr>
        <p:spPr>
          <a:xfrm>
            <a:off x="251520" y="1196752"/>
            <a:ext cx="784887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Configuration changes (Change Control)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ECBF6E9D-55EF-BB28-330C-A333FE56C070}"/>
              </a:ext>
            </a:extLst>
          </p:cNvPr>
          <p:cNvSpPr txBox="1"/>
          <p:nvPr/>
        </p:nvSpPr>
        <p:spPr>
          <a:xfrm>
            <a:off x="264630" y="2136338"/>
            <a:ext cx="7979778" cy="2246769"/>
          </a:xfrm>
          <a:prstGeom prst="rect">
            <a:avLst/>
          </a:prstGeom>
          <a:noFill/>
        </p:spPr>
        <p:txBody>
          <a:bodyPr wrap="square">
            <a:spAutoFit/>
          </a:bodyPr>
          <a:lstStyle/>
          <a:p>
            <a:pPr marL="342900" indent="-342900">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It is imperative to manage the introduction of configuration changes during integration testing.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A process will be developed to ensure controls are in place to prevent configuration changes from negatively impacting integration testing. </a:t>
            </a:r>
          </a:p>
        </p:txBody>
      </p:sp>
    </p:spTree>
    <p:extLst>
      <p:ext uri="{BB962C8B-B14F-4D97-AF65-F5344CB8AC3E}">
        <p14:creationId xmlns:p14="http://schemas.microsoft.com/office/powerpoint/2010/main" val="588379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112</a:t>
            </a:fld>
            <a:endParaRPr lang="en-AU" dirty="0"/>
          </a:p>
        </p:txBody>
      </p:sp>
      <p:sp>
        <p:nvSpPr>
          <p:cNvPr id="3" name="TextBox 2">
            <a:extLst>
              <a:ext uri="{FF2B5EF4-FFF2-40B4-BE49-F238E27FC236}">
                <a16:creationId xmlns:a16="http://schemas.microsoft.com/office/drawing/2014/main" id="{DD152E75-6DEE-7FF6-CF35-164BFCB5FDD3}"/>
              </a:ext>
            </a:extLst>
          </p:cNvPr>
          <p:cNvSpPr txBox="1"/>
          <p:nvPr/>
        </p:nvSpPr>
        <p:spPr>
          <a:xfrm>
            <a:off x="755576" y="1340768"/>
            <a:ext cx="7416824"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Configuration changes (Change Control)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697F0D3F-EE24-360B-4BE1-30012D23060D}"/>
              </a:ext>
            </a:extLst>
          </p:cNvPr>
          <p:cNvSpPr txBox="1"/>
          <p:nvPr/>
        </p:nvSpPr>
        <p:spPr>
          <a:xfrm>
            <a:off x="755576" y="2413337"/>
            <a:ext cx="7562850" cy="1631216"/>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During the daily status meetings within the integration testing phase there will be decisions made on what changes will be moved into the QA environment.</a:t>
            </a:r>
          </a:p>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85661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113</a:t>
            </a:fld>
            <a:endParaRPr lang="en-AU" dirty="0"/>
          </a:p>
        </p:txBody>
      </p:sp>
      <p:sp>
        <p:nvSpPr>
          <p:cNvPr id="3" name="TextBox 2">
            <a:extLst>
              <a:ext uri="{FF2B5EF4-FFF2-40B4-BE49-F238E27FC236}">
                <a16:creationId xmlns:a16="http://schemas.microsoft.com/office/drawing/2014/main" id="{53540EDF-CA71-407E-3475-5F1D478CC572}"/>
              </a:ext>
            </a:extLst>
          </p:cNvPr>
          <p:cNvSpPr txBox="1"/>
          <p:nvPr/>
        </p:nvSpPr>
        <p:spPr>
          <a:xfrm>
            <a:off x="539552" y="1124744"/>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Procedures</a:t>
            </a:r>
            <a:endParaRPr lang="en-US" sz="2800" dirty="0"/>
          </a:p>
        </p:txBody>
      </p:sp>
      <p:sp>
        <p:nvSpPr>
          <p:cNvPr id="7" name="TextBox 6">
            <a:extLst>
              <a:ext uri="{FF2B5EF4-FFF2-40B4-BE49-F238E27FC236}">
                <a16:creationId xmlns:a16="http://schemas.microsoft.com/office/drawing/2014/main" id="{EDA8A550-983E-7292-458D-18BA39760FC4}"/>
              </a:ext>
            </a:extLst>
          </p:cNvPr>
          <p:cNvSpPr txBox="1"/>
          <p:nvPr/>
        </p:nvSpPr>
        <p:spPr>
          <a:xfrm>
            <a:off x="524526" y="1628800"/>
            <a:ext cx="8439962" cy="1569660"/>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This section includes procedures for the following integration testing areas:</a:t>
            </a:r>
          </a:p>
          <a:p>
            <a:endParaRPr lang="en-US" sz="2400" b="1" dirty="0"/>
          </a:p>
        </p:txBody>
      </p:sp>
      <p:sp>
        <p:nvSpPr>
          <p:cNvPr id="9" name="TextBox 8">
            <a:extLst>
              <a:ext uri="{FF2B5EF4-FFF2-40B4-BE49-F238E27FC236}">
                <a16:creationId xmlns:a16="http://schemas.microsoft.com/office/drawing/2014/main" id="{406FB74C-3444-C4F4-9D0A-DE16E0F1DA16}"/>
              </a:ext>
            </a:extLst>
          </p:cNvPr>
          <p:cNvSpPr txBox="1"/>
          <p:nvPr/>
        </p:nvSpPr>
        <p:spPr>
          <a:xfrm>
            <a:off x="509500" y="3284984"/>
            <a:ext cx="8166956" cy="2862322"/>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Documentation Standards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Individual Folders &amp; Content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Network Folder Setup</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Naming Conventions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Daily Execution Schedule and Status</a:t>
            </a:r>
          </a:p>
        </p:txBody>
      </p:sp>
    </p:spTree>
    <p:extLst>
      <p:ext uri="{BB962C8B-B14F-4D97-AF65-F5344CB8AC3E}">
        <p14:creationId xmlns:p14="http://schemas.microsoft.com/office/powerpoint/2010/main" val="17670914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114</a:t>
            </a:fld>
            <a:endParaRPr lang="en-AU" dirty="0"/>
          </a:p>
        </p:txBody>
      </p:sp>
      <p:sp>
        <p:nvSpPr>
          <p:cNvPr id="3" name="TextBox 2">
            <a:extLst>
              <a:ext uri="{FF2B5EF4-FFF2-40B4-BE49-F238E27FC236}">
                <a16:creationId xmlns:a16="http://schemas.microsoft.com/office/drawing/2014/main" id="{FC1DFD28-33B8-E829-10D0-BEDA21B19F84}"/>
              </a:ext>
            </a:extLst>
          </p:cNvPr>
          <p:cNvSpPr txBox="1"/>
          <p:nvPr/>
        </p:nvSpPr>
        <p:spPr>
          <a:xfrm>
            <a:off x="323528" y="980728"/>
            <a:ext cx="4607168" cy="1384995"/>
          </a:xfrm>
          <a:prstGeom prst="rect">
            <a:avLst/>
          </a:prstGeom>
          <a:noFill/>
        </p:spPr>
        <p:txBody>
          <a:bodyPr wrap="square">
            <a:spAutoFit/>
          </a:bodyPr>
          <a:lstStyle/>
          <a:p>
            <a:br>
              <a:rPr lang="en-US" sz="2800" dirty="0"/>
            </a:br>
            <a:r>
              <a:rPr lang="en-US" sz="2800" b="1" dirty="0">
                <a:latin typeface="Arial" panose="020B0604020202020204" pitchFamily="34" charset="0"/>
                <a:cs typeface="Arial" panose="020B0604020202020204" pitchFamily="34" charset="0"/>
              </a:rPr>
              <a:t>Documentation</a:t>
            </a:r>
            <a:br>
              <a:rPr lang="en-US" sz="2800" dirty="0"/>
            </a:br>
            <a:endParaRPr lang="en-US" sz="2800" dirty="0"/>
          </a:p>
        </p:txBody>
      </p:sp>
      <p:sp>
        <p:nvSpPr>
          <p:cNvPr id="7" name="TextBox 6">
            <a:extLst>
              <a:ext uri="{FF2B5EF4-FFF2-40B4-BE49-F238E27FC236}">
                <a16:creationId xmlns:a16="http://schemas.microsoft.com/office/drawing/2014/main" id="{2026BB3D-97AC-EEAF-5BD7-AE18C4C3271A}"/>
              </a:ext>
            </a:extLst>
          </p:cNvPr>
          <p:cNvSpPr txBox="1"/>
          <p:nvPr/>
        </p:nvSpPr>
        <p:spPr>
          <a:xfrm>
            <a:off x="323528" y="2478646"/>
            <a:ext cx="8136904" cy="2554545"/>
          </a:xfrm>
          <a:prstGeom prst="rect">
            <a:avLst/>
          </a:prstGeom>
          <a:noFill/>
        </p:spPr>
        <p:txBody>
          <a:bodyPr wrap="square">
            <a:spAutoFit/>
          </a:bodyPr>
          <a:lstStyle/>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Each scenario will require specific documentation.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This documentation will be kept in a folder located in the testing lab.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The following documents need to be in this folder prior to the integration test of the scenario:</a:t>
            </a:r>
          </a:p>
          <a:p>
            <a:pPr marL="342900" indent="-342900">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4536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115</a:t>
            </a:fld>
            <a:endParaRPr lang="en-AU" dirty="0"/>
          </a:p>
        </p:txBody>
      </p:sp>
      <p:sp>
        <p:nvSpPr>
          <p:cNvPr id="3" name="TextBox 2">
            <a:extLst>
              <a:ext uri="{FF2B5EF4-FFF2-40B4-BE49-F238E27FC236}">
                <a16:creationId xmlns:a16="http://schemas.microsoft.com/office/drawing/2014/main" id="{82ECEC97-B68B-5156-435B-93EC7970DFC1}"/>
              </a:ext>
            </a:extLst>
          </p:cNvPr>
          <p:cNvSpPr txBox="1"/>
          <p:nvPr/>
        </p:nvSpPr>
        <p:spPr>
          <a:xfrm>
            <a:off x="323527" y="1268760"/>
            <a:ext cx="7534597"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Business process flow (If available)</a:t>
            </a:r>
            <a:endParaRPr lang="en-US" sz="2400" dirty="0"/>
          </a:p>
        </p:txBody>
      </p:sp>
      <p:sp>
        <p:nvSpPr>
          <p:cNvPr id="7" name="TextBox 6">
            <a:extLst>
              <a:ext uri="{FF2B5EF4-FFF2-40B4-BE49-F238E27FC236}">
                <a16:creationId xmlns:a16="http://schemas.microsoft.com/office/drawing/2014/main" id="{70A4D890-2917-264A-76B6-0FF4469E0DC0}"/>
              </a:ext>
            </a:extLst>
          </p:cNvPr>
          <p:cNvSpPr txBox="1"/>
          <p:nvPr/>
        </p:nvSpPr>
        <p:spPr>
          <a:xfrm>
            <a:off x="539552" y="2351544"/>
            <a:ext cx="8136904" cy="2554545"/>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These documents describe in diagram format a business process.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There can be a series of diagrams that make up a process.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Each diagram can be converted into a testing scenario.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DAC9BBF-2564-CE58-6092-39DEF7935304}"/>
              </a:ext>
            </a:extLst>
          </p:cNvPr>
          <p:cNvGraphicFramePr>
            <a:graphicFrameLocks noChangeAspect="1"/>
          </p:cNvGraphicFramePr>
          <p:nvPr>
            <p:extLst>
              <p:ext uri="{D42A27DB-BD31-4B8C-83A1-F6EECF244321}">
                <p14:modId xmlns:p14="http://schemas.microsoft.com/office/powerpoint/2010/main" val="3426552307"/>
              </p:ext>
            </p:extLst>
          </p:nvPr>
        </p:nvGraphicFramePr>
        <p:xfrm>
          <a:off x="2498725" y="5229225"/>
          <a:ext cx="1717675" cy="395288"/>
        </p:xfrm>
        <a:graphic>
          <a:graphicData uri="http://schemas.openxmlformats.org/presentationml/2006/ole">
            <mc:AlternateContent xmlns:mc="http://schemas.openxmlformats.org/markup-compatibility/2006">
              <mc:Choice xmlns:v="urn:schemas-microsoft-com:vml" Requires="v">
                <p:oleObj name="Packager Shell Object" showAsIcon="1" r:id="rId2" imgW="1717920" imgH="394920" progId="Package">
                  <p:embed/>
                </p:oleObj>
              </mc:Choice>
              <mc:Fallback>
                <p:oleObj name="Packager Shell Object" showAsIcon="1" r:id="rId2" imgW="1717920" imgH="394920" progId="Package">
                  <p:embed/>
                  <p:pic>
                    <p:nvPicPr>
                      <p:cNvPr id="0" name=""/>
                      <p:cNvPicPr/>
                      <p:nvPr/>
                    </p:nvPicPr>
                    <p:blipFill>
                      <a:blip r:embed="rId3"/>
                      <a:stretch>
                        <a:fillRect/>
                      </a:stretch>
                    </p:blipFill>
                    <p:spPr>
                      <a:xfrm>
                        <a:off x="2498725" y="5229225"/>
                        <a:ext cx="1717675" cy="395288"/>
                      </a:xfrm>
                      <a:prstGeom prst="rect">
                        <a:avLst/>
                      </a:prstGeom>
                    </p:spPr>
                  </p:pic>
                </p:oleObj>
              </mc:Fallback>
            </mc:AlternateContent>
          </a:graphicData>
        </a:graphic>
      </p:graphicFrame>
    </p:spTree>
    <p:extLst>
      <p:ext uri="{BB962C8B-B14F-4D97-AF65-F5344CB8AC3E}">
        <p14:creationId xmlns:p14="http://schemas.microsoft.com/office/powerpoint/2010/main" val="22319210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116</a:t>
            </a:fld>
            <a:endParaRPr lang="en-AU" dirty="0"/>
          </a:p>
        </p:txBody>
      </p:sp>
      <p:sp>
        <p:nvSpPr>
          <p:cNvPr id="3" name="TextBox 2">
            <a:extLst>
              <a:ext uri="{FF2B5EF4-FFF2-40B4-BE49-F238E27FC236}">
                <a16:creationId xmlns:a16="http://schemas.microsoft.com/office/drawing/2014/main" id="{FD8CEFF8-6462-7961-91DD-989577F228C7}"/>
              </a:ext>
            </a:extLst>
          </p:cNvPr>
          <p:cNvSpPr txBox="1"/>
          <p:nvPr/>
        </p:nvSpPr>
        <p:spPr>
          <a:xfrm>
            <a:off x="467543" y="1124744"/>
            <a:ext cx="7390581"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Business process flow (If available)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2682858-3E81-FA9F-9A7A-64E49D662183}"/>
              </a:ext>
            </a:extLst>
          </p:cNvPr>
          <p:cNvSpPr txBox="1"/>
          <p:nvPr/>
        </p:nvSpPr>
        <p:spPr>
          <a:xfrm>
            <a:off x="482786" y="2232670"/>
            <a:ext cx="8337685" cy="2862322"/>
          </a:xfrm>
          <a:prstGeom prst="rect">
            <a:avLst/>
          </a:prstGeom>
          <a:noFill/>
        </p:spPr>
        <p:txBody>
          <a:bodyPr wrap="square">
            <a:spAutoFit/>
          </a:bodyPr>
          <a:lstStyle/>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diagrams can be hand drawn or developed using a tool such as Word or Visio.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intent of the process flow diagram is to identify all the steps in a process, where the steps integrate with other areas (ABC product), and what other areas are impacted by the steps of the process.</a:t>
            </a:r>
          </a:p>
          <a:p>
            <a:pPr marL="342900" indent="-342900">
              <a:buFont typeface="Wingdings" panose="05000000000000000000" pitchFamily="2" charset="2"/>
              <a:buChar char="v"/>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578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117</a:t>
            </a:fld>
            <a:endParaRPr lang="en-AU" dirty="0"/>
          </a:p>
        </p:txBody>
      </p:sp>
      <p:sp>
        <p:nvSpPr>
          <p:cNvPr id="3" name="TextBox 2">
            <a:extLst>
              <a:ext uri="{FF2B5EF4-FFF2-40B4-BE49-F238E27FC236}">
                <a16:creationId xmlns:a16="http://schemas.microsoft.com/office/drawing/2014/main" id="{2D85DC1A-26A3-B11E-A7EA-EC1D7F3AF804}"/>
              </a:ext>
            </a:extLst>
          </p:cNvPr>
          <p:cNvSpPr txBox="1"/>
          <p:nvPr/>
        </p:nvSpPr>
        <p:spPr>
          <a:xfrm>
            <a:off x="467544" y="1196752"/>
            <a:ext cx="784887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Business Process Procedure (BPP) cont..</a:t>
            </a:r>
            <a:endParaRPr lang="en-US" sz="2400" dirty="0"/>
          </a:p>
        </p:txBody>
      </p:sp>
      <p:sp>
        <p:nvSpPr>
          <p:cNvPr id="7" name="TextBox 6">
            <a:extLst>
              <a:ext uri="{FF2B5EF4-FFF2-40B4-BE49-F238E27FC236}">
                <a16:creationId xmlns:a16="http://schemas.microsoft.com/office/drawing/2014/main" id="{C0E65299-E92F-EC75-A492-A45D28B8DD48}"/>
              </a:ext>
            </a:extLst>
          </p:cNvPr>
          <p:cNvSpPr txBox="1"/>
          <p:nvPr/>
        </p:nvSpPr>
        <p:spPr>
          <a:xfrm>
            <a:off x="470636" y="2348880"/>
            <a:ext cx="7845780" cy="2554545"/>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BPPs are used as the procedures for testers to use during integration testing.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Each testing scenario identifies the transactions that need to be executed.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Each transaction code is BPP. </a:t>
            </a:r>
          </a:p>
          <a:p>
            <a:pPr marL="342900" indent="-342900">
              <a:buFont typeface="Wingdings" panose="05000000000000000000" pitchFamily="2" charset="2"/>
              <a:buChar char="Ø"/>
            </a:pPr>
            <a:endParaRPr lang="en-US" sz="2000" dirty="0"/>
          </a:p>
        </p:txBody>
      </p:sp>
      <p:graphicFrame>
        <p:nvGraphicFramePr>
          <p:cNvPr id="2" name="Object 1">
            <a:extLst>
              <a:ext uri="{FF2B5EF4-FFF2-40B4-BE49-F238E27FC236}">
                <a16:creationId xmlns:a16="http://schemas.microsoft.com/office/drawing/2014/main" id="{B01A31F7-2531-8328-07BC-C6EEC9417AA9}"/>
              </a:ext>
            </a:extLst>
          </p:cNvPr>
          <p:cNvGraphicFramePr>
            <a:graphicFrameLocks noChangeAspect="1"/>
          </p:cNvGraphicFramePr>
          <p:nvPr>
            <p:extLst>
              <p:ext uri="{D42A27DB-BD31-4B8C-83A1-F6EECF244321}">
                <p14:modId xmlns:p14="http://schemas.microsoft.com/office/powerpoint/2010/main" val="3254310084"/>
              </p:ext>
            </p:extLst>
          </p:nvPr>
        </p:nvGraphicFramePr>
        <p:xfrm>
          <a:off x="5292080" y="4903425"/>
          <a:ext cx="914400" cy="771525"/>
        </p:xfrm>
        <a:graphic>
          <a:graphicData uri="http://schemas.openxmlformats.org/presentationml/2006/ole">
            <mc:AlternateContent xmlns:mc="http://schemas.openxmlformats.org/markup-compatibility/2006">
              <mc:Choice xmlns:v="urn:schemas-microsoft-com:vml" Requires="v">
                <p:oleObj name="Worksheet" showAsIcon="1" r:id="rId2" imgW="914400" imgH="771480" progId="Excel.Sheet.8">
                  <p:embed/>
                </p:oleObj>
              </mc:Choice>
              <mc:Fallback>
                <p:oleObj name="Worksheet" showAsIcon="1" r:id="rId2" imgW="914400" imgH="771480" progId="Excel.Sheet.8">
                  <p:embed/>
                  <p:pic>
                    <p:nvPicPr>
                      <p:cNvPr id="0" name=""/>
                      <p:cNvPicPr/>
                      <p:nvPr/>
                    </p:nvPicPr>
                    <p:blipFill>
                      <a:blip r:embed="rId3"/>
                      <a:stretch>
                        <a:fillRect/>
                      </a:stretch>
                    </p:blipFill>
                    <p:spPr>
                      <a:xfrm>
                        <a:off x="5292080" y="490342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2770777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118</a:t>
            </a:fld>
            <a:endParaRPr lang="en-AU" dirty="0"/>
          </a:p>
        </p:txBody>
      </p:sp>
      <p:sp>
        <p:nvSpPr>
          <p:cNvPr id="3" name="TextBox 2">
            <a:extLst>
              <a:ext uri="{FF2B5EF4-FFF2-40B4-BE49-F238E27FC236}">
                <a16:creationId xmlns:a16="http://schemas.microsoft.com/office/drawing/2014/main" id="{A4E99785-DF27-2AA5-01C2-54B16B15E53D}"/>
              </a:ext>
            </a:extLst>
          </p:cNvPr>
          <p:cNvSpPr txBox="1"/>
          <p:nvPr/>
        </p:nvSpPr>
        <p:spPr>
          <a:xfrm>
            <a:off x="467543" y="1340768"/>
            <a:ext cx="7390581"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Business Process Procedure (BPP)</a:t>
            </a:r>
            <a:endParaRPr lang="en-US" sz="2400" dirty="0"/>
          </a:p>
        </p:txBody>
      </p:sp>
      <p:sp>
        <p:nvSpPr>
          <p:cNvPr id="7" name="TextBox 6">
            <a:extLst>
              <a:ext uri="{FF2B5EF4-FFF2-40B4-BE49-F238E27FC236}">
                <a16:creationId xmlns:a16="http://schemas.microsoft.com/office/drawing/2014/main" id="{2B38C546-AD40-9421-6F99-6D60A1D72498}"/>
              </a:ext>
            </a:extLst>
          </p:cNvPr>
          <p:cNvSpPr txBox="1"/>
          <p:nvPr/>
        </p:nvSpPr>
        <p:spPr>
          <a:xfrm>
            <a:off x="473510" y="2080686"/>
            <a:ext cx="7914914" cy="2862322"/>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Testing may determine that BPPs need to be modified.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 such cases, an issue will be created to ensure the BPP is modified.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training team is to be notified at this time to make appropriate changes in the training process.</a:t>
            </a:r>
          </a:p>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1318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119</a:t>
            </a:fld>
            <a:endParaRPr lang="en-AU" dirty="0"/>
          </a:p>
        </p:txBody>
      </p:sp>
      <p:sp>
        <p:nvSpPr>
          <p:cNvPr id="3" name="TextBox 2">
            <a:extLst>
              <a:ext uri="{FF2B5EF4-FFF2-40B4-BE49-F238E27FC236}">
                <a16:creationId xmlns:a16="http://schemas.microsoft.com/office/drawing/2014/main" id="{C80A0AD5-CAAC-8349-44B9-805F34B32044}"/>
              </a:ext>
            </a:extLst>
          </p:cNvPr>
          <p:cNvSpPr txBox="1"/>
          <p:nvPr/>
        </p:nvSpPr>
        <p:spPr>
          <a:xfrm>
            <a:off x="251520" y="1196752"/>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Scenario/Test script</a:t>
            </a:r>
            <a:endParaRPr lang="en-US" sz="2800" dirty="0"/>
          </a:p>
        </p:txBody>
      </p:sp>
      <p:sp>
        <p:nvSpPr>
          <p:cNvPr id="7" name="TextBox 6">
            <a:extLst>
              <a:ext uri="{FF2B5EF4-FFF2-40B4-BE49-F238E27FC236}">
                <a16:creationId xmlns:a16="http://schemas.microsoft.com/office/drawing/2014/main" id="{3FF0A73F-A076-6EF0-5AB6-F366F3351DDD}"/>
              </a:ext>
            </a:extLst>
          </p:cNvPr>
          <p:cNvSpPr txBox="1"/>
          <p:nvPr/>
        </p:nvSpPr>
        <p:spPr>
          <a:xfrm>
            <a:off x="220142" y="2305615"/>
            <a:ext cx="8280920" cy="2246769"/>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Integration scenarios and test scripts are the main tools used for integration testing.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scenario and related script detail the test being carried out.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dirty="0"/>
          </a:p>
        </p:txBody>
      </p:sp>
    </p:spTree>
    <p:extLst>
      <p:ext uri="{BB962C8B-B14F-4D97-AF65-F5344CB8AC3E}">
        <p14:creationId xmlns:p14="http://schemas.microsoft.com/office/powerpoint/2010/main" val="580279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a:t>
            </a:fld>
            <a:endParaRPr lang="en-AU" dirty="0"/>
          </a:p>
        </p:txBody>
      </p:sp>
      <p:sp>
        <p:nvSpPr>
          <p:cNvPr id="7" name="TextBox 6">
            <a:extLst>
              <a:ext uri="{FF2B5EF4-FFF2-40B4-BE49-F238E27FC236}">
                <a16:creationId xmlns:a16="http://schemas.microsoft.com/office/drawing/2014/main" id="{D19A6B5C-0CB1-A696-9F67-C185BC1F5990}"/>
              </a:ext>
            </a:extLst>
          </p:cNvPr>
          <p:cNvSpPr txBox="1"/>
          <p:nvPr/>
        </p:nvSpPr>
        <p:spPr>
          <a:xfrm>
            <a:off x="899592" y="1052736"/>
            <a:ext cx="7200800" cy="1569660"/>
          </a:xfrm>
          <a:prstGeom prst="rect">
            <a:avLst/>
          </a:prstGeom>
          <a:noFill/>
        </p:spPr>
        <p:txBody>
          <a:bodyPr wrap="square">
            <a:spAutoFit/>
          </a:bodyPr>
          <a:lstStyle/>
          <a:p>
            <a:br>
              <a:rPr lang="en-US" sz="2400" b="1" dirty="0">
                <a:effectLst/>
                <a:latin typeface="Arial" panose="020B0604020202020204" pitchFamily="34" charset="0"/>
                <a:ea typeface="Verdana" panose="020B0604030504040204" pitchFamily="34" charset="0"/>
                <a:cs typeface="Arial" panose="020B0604020202020204" pitchFamily="34" charset="0"/>
              </a:rPr>
            </a:br>
            <a:r>
              <a:rPr lang="en-US" sz="2400" b="1" dirty="0">
                <a:effectLst/>
                <a:latin typeface="Arial" panose="020B0604020202020204" pitchFamily="34" charset="0"/>
                <a:ea typeface="Verdana" panose="020B0604030504040204" pitchFamily="34" charset="0"/>
                <a:cs typeface="Arial" panose="020B0604020202020204" pitchFamily="34" charset="0"/>
              </a:rPr>
              <a:t>Further testing can be divided into three subcategories or stages:</a:t>
            </a:r>
            <a:br>
              <a:rPr lang="en-US" sz="2400" b="1" dirty="0">
                <a:effectLst/>
                <a:latin typeface="Arial" panose="020B0604020202020204" pitchFamily="34" charset="0"/>
                <a:ea typeface="Calibri" panose="020F0502020204030204" pitchFamily="34" charset="0"/>
                <a:cs typeface="Arial" panose="020B0604020202020204" pitchFamily="34" charset="0"/>
              </a:rPr>
            </a:br>
            <a:endParaRPr lang="en-US" sz="2400" dirty="0"/>
          </a:p>
        </p:txBody>
      </p:sp>
      <p:sp>
        <p:nvSpPr>
          <p:cNvPr id="9" name="TextBox 8">
            <a:extLst>
              <a:ext uri="{FF2B5EF4-FFF2-40B4-BE49-F238E27FC236}">
                <a16:creationId xmlns:a16="http://schemas.microsoft.com/office/drawing/2014/main" id="{F7D77749-ADE5-4D45-461F-DF38129FF9AE}"/>
              </a:ext>
            </a:extLst>
          </p:cNvPr>
          <p:cNvSpPr txBox="1"/>
          <p:nvPr/>
        </p:nvSpPr>
        <p:spPr>
          <a:xfrm>
            <a:off x="1133052" y="2962254"/>
            <a:ext cx="6967339" cy="2529923"/>
          </a:xfrm>
          <a:prstGeom prst="rect">
            <a:avLst/>
          </a:prstGeom>
          <a:noFill/>
        </p:spPr>
        <p:txBody>
          <a:bodyPr wrap="square">
            <a:spAutoFit/>
          </a:bodyPr>
          <a:lstStyle/>
          <a:p>
            <a:pPr marR="0" lvl="0">
              <a:spcBef>
                <a:spcPts val="0"/>
              </a:spcBef>
              <a:spcAft>
                <a:spcPts val="0"/>
              </a:spcAft>
              <a:tabLst>
                <a:tab pos="1676400" algn="l"/>
              </a:tabLst>
            </a:pPr>
            <a:r>
              <a:rPr lang="en-US" sz="2000" b="1"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p>
          <a:p>
            <a:pPr marL="342900" marR="0" lvl="0" indent="-342900">
              <a:spcBef>
                <a:spcPts val="0"/>
              </a:spcBef>
              <a:spcAft>
                <a:spcPts val="0"/>
              </a:spcAft>
              <a:buFont typeface="Wingdings" panose="05000000000000000000" pitchFamily="2" charset="2"/>
              <a:buChar char="Ø"/>
              <a:tabLst>
                <a:tab pos="1676400" algn="l"/>
              </a:tabLst>
            </a:pPr>
            <a:r>
              <a:rPr lang="en-US" sz="2000" b="1" dirty="0">
                <a:solidFill>
                  <a:schemeClr val="tx1"/>
                </a:solidFill>
                <a:effectLst/>
                <a:latin typeface="Arial" panose="020B0604020202020204" pitchFamily="34" charset="0"/>
                <a:ea typeface="Verdana" panose="020B0604030504040204" pitchFamily="34" charset="0"/>
                <a:cs typeface="Arial" panose="020B0604020202020204" pitchFamily="34" charset="0"/>
              </a:rPr>
              <a:t>Unit / Development Test</a:t>
            </a:r>
            <a:endParaRPr lang="en-US" sz="2000" b="1" dirty="0">
              <a:latin typeface="Arial" panose="020B0604020202020204" pitchFamily="34" charset="0"/>
              <a:ea typeface="Verdana" panose="020B0604030504040204" pitchFamily="34"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Ø"/>
              <a:tabLst>
                <a:tab pos="1676400" algn="l"/>
              </a:tabLst>
            </a:pPr>
            <a:endParaRPr lang="en-US" sz="2000" b="1" dirty="0">
              <a:solidFill>
                <a:schemeClr val="tx1"/>
              </a:solidFill>
              <a:effectLst/>
              <a:latin typeface="Arial" panose="020B0604020202020204" pitchFamily="34" charset="0"/>
              <a:ea typeface="Verdana" panose="020B0604030504040204" pitchFamily="34"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Ø"/>
              <a:tabLst>
                <a:tab pos="1676400" algn="l"/>
              </a:tabLst>
            </a:pPr>
            <a:r>
              <a:rPr lang="en-US" sz="2000" b="1" dirty="0">
                <a:solidFill>
                  <a:schemeClr val="tx1"/>
                </a:solidFill>
                <a:effectLst/>
                <a:latin typeface="Arial" panose="020B0604020202020204" pitchFamily="34" charset="0"/>
                <a:ea typeface="Verdana" panose="020B0604030504040204" pitchFamily="34" charset="0"/>
                <a:cs typeface="Arial" panose="020B0604020202020204" pitchFamily="34" charset="0"/>
              </a:rPr>
              <a:t>Integration/ User Acceptance Test</a:t>
            </a:r>
            <a:endParaRPr lang="en-US" sz="2000" b="1" dirty="0">
              <a:latin typeface="Arial" panose="020B0604020202020204" pitchFamily="34" charset="0"/>
              <a:ea typeface="Verdana" panose="020B0604030504040204" pitchFamily="34" charset="0"/>
              <a:cs typeface="Arial" panose="020B0604020202020204" pitchFamily="34" charset="0"/>
            </a:endParaRPr>
          </a:p>
          <a:p>
            <a:pPr marL="342900" marR="0" lvl="0" indent="-342900">
              <a:lnSpc>
                <a:spcPct val="98000"/>
              </a:lnSpc>
              <a:spcBef>
                <a:spcPts val="0"/>
              </a:spcBef>
              <a:spcAft>
                <a:spcPts val="0"/>
              </a:spcAft>
              <a:buFont typeface="Wingdings" panose="05000000000000000000" pitchFamily="2" charset="2"/>
              <a:buChar char="Ø"/>
              <a:tabLst>
                <a:tab pos="1676400" algn="l"/>
              </a:tabLst>
            </a:pPr>
            <a:endParaRPr lang="en-US" sz="2000" b="1" dirty="0">
              <a:solidFill>
                <a:schemeClr val="tx1"/>
              </a:solidFill>
              <a:effectLst/>
              <a:latin typeface="Arial" panose="020B0604020202020204" pitchFamily="34" charset="0"/>
              <a:ea typeface="Verdana" panose="020B0604030504040204" pitchFamily="34" charset="0"/>
              <a:cs typeface="Arial" panose="020B0604020202020204" pitchFamily="34" charset="0"/>
            </a:endParaRPr>
          </a:p>
          <a:p>
            <a:pPr marL="342900" marR="0" lvl="0" indent="-342900">
              <a:lnSpc>
                <a:spcPct val="98000"/>
              </a:lnSpc>
              <a:spcBef>
                <a:spcPts val="0"/>
              </a:spcBef>
              <a:spcAft>
                <a:spcPts val="0"/>
              </a:spcAft>
              <a:buFont typeface="Wingdings" panose="05000000000000000000" pitchFamily="2" charset="2"/>
              <a:buChar char="Ø"/>
              <a:tabLst>
                <a:tab pos="1676400" algn="l"/>
              </a:tabLst>
            </a:pPr>
            <a:r>
              <a:rPr lang="en-US" sz="2000" b="1" dirty="0">
                <a:solidFill>
                  <a:schemeClr val="tx1"/>
                </a:solidFill>
                <a:effectLst/>
                <a:latin typeface="Arial" panose="020B0604020202020204" pitchFamily="34" charset="0"/>
                <a:ea typeface="Verdana" panose="020B0604030504040204" pitchFamily="34" charset="0"/>
                <a:cs typeface="Arial" panose="020B0604020202020204" pitchFamily="34" charset="0"/>
              </a:rPr>
              <a:t>System Test</a:t>
            </a:r>
          </a:p>
          <a:p>
            <a:pPr marL="342900" marR="0" lvl="0" indent="-342900">
              <a:lnSpc>
                <a:spcPct val="98000"/>
              </a:lnSpc>
              <a:spcBef>
                <a:spcPts val="0"/>
              </a:spcBef>
              <a:spcAft>
                <a:spcPts val="0"/>
              </a:spcAft>
              <a:buFont typeface="Wingdings" panose="05000000000000000000" pitchFamily="2" charset="2"/>
              <a:buChar char="Ø"/>
              <a:tabLst>
                <a:tab pos="1676400" algn="l"/>
              </a:tabLst>
            </a:pPr>
            <a:endParaRPr lang="en-US" sz="2000" b="1" dirty="0">
              <a:latin typeface="Arial" panose="020B0604020202020204" pitchFamily="34" charset="0"/>
              <a:ea typeface="Verdana" panose="020B0604030504040204" pitchFamily="34" charset="0"/>
              <a:cs typeface="Arial" panose="020B0604020202020204" pitchFamily="34" charset="0"/>
            </a:endParaRPr>
          </a:p>
          <a:p>
            <a:pPr marL="342900" marR="0" lvl="0" indent="-342900">
              <a:lnSpc>
                <a:spcPct val="98000"/>
              </a:lnSpc>
              <a:spcBef>
                <a:spcPts val="0"/>
              </a:spcBef>
              <a:spcAft>
                <a:spcPts val="0"/>
              </a:spcAft>
              <a:buFont typeface="Wingdings" panose="05000000000000000000" pitchFamily="2" charset="2"/>
              <a:buChar char="Ø"/>
              <a:tabLst>
                <a:tab pos="1676400" algn="l"/>
              </a:tabLst>
            </a:pP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5E0D2C41-1270-ACE7-52AF-209B70049935}"/>
              </a:ext>
            </a:extLst>
          </p:cNvPr>
          <p:cNvGraphicFramePr>
            <a:graphicFrameLocks noChangeAspect="1"/>
          </p:cNvGraphicFramePr>
          <p:nvPr>
            <p:extLst>
              <p:ext uri="{D42A27DB-BD31-4B8C-83A1-F6EECF244321}">
                <p14:modId xmlns:p14="http://schemas.microsoft.com/office/powerpoint/2010/main" val="2594761899"/>
              </p:ext>
            </p:extLst>
          </p:nvPr>
        </p:nvGraphicFramePr>
        <p:xfrm>
          <a:off x="5292080" y="3256811"/>
          <a:ext cx="914400" cy="682211"/>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4" name="Object 3">
                        <a:extLst>
                          <a:ext uri="{FF2B5EF4-FFF2-40B4-BE49-F238E27FC236}">
                            <a16:creationId xmlns:a16="http://schemas.microsoft.com/office/drawing/2014/main" id="{176CDCE3-B23C-F730-E5B6-40F85BDF66E5}"/>
                          </a:ext>
                        </a:extLst>
                      </p:cNvPr>
                      <p:cNvPicPr/>
                      <p:nvPr/>
                    </p:nvPicPr>
                    <p:blipFill>
                      <a:blip r:embed="rId3"/>
                      <a:stretch>
                        <a:fillRect/>
                      </a:stretch>
                    </p:blipFill>
                    <p:spPr>
                      <a:xfrm>
                        <a:off x="5292080" y="3256811"/>
                        <a:ext cx="914400" cy="682211"/>
                      </a:xfrm>
                      <a:prstGeom prst="rect">
                        <a:avLst/>
                      </a:prstGeom>
                    </p:spPr>
                  </p:pic>
                </p:oleObj>
              </mc:Fallback>
            </mc:AlternateContent>
          </a:graphicData>
        </a:graphic>
      </p:graphicFrame>
    </p:spTree>
    <p:extLst>
      <p:ext uri="{BB962C8B-B14F-4D97-AF65-F5344CB8AC3E}">
        <p14:creationId xmlns:p14="http://schemas.microsoft.com/office/powerpoint/2010/main" val="35451008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120</a:t>
            </a:fld>
            <a:endParaRPr lang="en-AU" dirty="0"/>
          </a:p>
        </p:txBody>
      </p:sp>
      <p:sp>
        <p:nvSpPr>
          <p:cNvPr id="3" name="TextBox 2">
            <a:extLst>
              <a:ext uri="{FF2B5EF4-FFF2-40B4-BE49-F238E27FC236}">
                <a16:creationId xmlns:a16="http://schemas.microsoft.com/office/drawing/2014/main" id="{D3A925E0-BF3E-C352-E218-DC7AA6AB2FE4}"/>
              </a:ext>
            </a:extLst>
          </p:cNvPr>
          <p:cNvSpPr txBox="1"/>
          <p:nvPr/>
        </p:nvSpPr>
        <p:spPr>
          <a:xfrm>
            <a:off x="251520" y="1124744"/>
            <a:ext cx="640871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Scenario/Test script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6F2D764C-E717-AAC6-ACBB-1835B01666E0}"/>
              </a:ext>
            </a:extLst>
          </p:cNvPr>
          <p:cNvSpPr txBox="1"/>
          <p:nvPr/>
        </p:nvSpPr>
        <p:spPr>
          <a:xfrm>
            <a:off x="271060" y="2276872"/>
            <a:ext cx="7562849" cy="2862322"/>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steps, transaction codes, testing data, and expected results are vital parts of the scenario.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 specific document will detail this data.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All scenarios will be organized in the integration testing directory.</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solidFill>
                  <a:srgbClr val="FF0000"/>
                </a:solidFill>
                <a:latin typeface="Arial" panose="020B0604020202020204" pitchFamily="34" charset="0"/>
                <a:cs typeface="Arial" panose="020B0604020202020204" pitchFamily="34" charset="0"/>
              </a:rPr>
              <a:t>Insert a diagram here</a:t>
            </a:r>
          </a:p>
        </p:txBody>
      </p:sp>
    </p:spTree>
    <p:extLst>
      <p:ext uri="{BB962C8B-B14F-4D97-AF65-F5344CB8AC3E}">
        <p14:creationId xmlns:p14="http://schemas.microsoft.com/office/powerpoint/2010/main" val="29282801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121</a:t>
            </a:fld>
            <a:endParaRPr lang="en-AU" dirty="0"/>
          </a:p>
        </p:txBody>
      </p:sp>
      <p:sp>
        <p:nvSpPr>
          <p:cNvPr id="3" name="TextBox 2">
            <a:extLst>
              <a:ext uri="{FF2B5EF4-FFF2-40B4-BE49-F238E27FC236}">
                <a16:creationId xmlns:a16="http://schemas.microsoft.com/office/drawing/2014/main" id="{2B42F0BC-6FBB-FE79-0F72-943B99933192}"/>
              </a:ext>
            </a:extLst>
          </p:cNvPr>
          <p:cNvSpPr txBox="1"/>
          <p:nvPr/>
        </p:nvSpPr>
        <p:spPr>
          <a:xfrm>
            <a:off x="467544" y="1340768"/>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Test results</a:t>
            </a:r>
            <a:endParaRPr lang="en-US" sz="2800" dirty="0"/>
          </a:p>
        </p:txBody>
      </p:sp>
      <p:sp>
        <p:nvSpPr>
          <p:cNvPr id="7" name="TextBox 6">
            <a:extLst>
              <a:ext uri="{FF2B5EF4-FFF2-40B4-BE49-F238E27FC236}">
                <a16:creationId xmlns:a16="http://schemas.microsoft.com/office/drawing/2014/main" id="{60779F8E-40BD-B8DE-6E34-AEBF121DE853}"/>
              </a:ext>
            </a:extLst>
          </p:cNvPr>
          <p:cNvSpPr txBox="1"/>
          <p:nvPr/>
        </p:nvSpPr>
        <p:spPr>
          <a:xfrm>
            <a:off x="467544" y="1844824"/>
            <a:ext cx="4607168" cy="830997"/>
          </a:xfrm>
          <a:prstGeom prst="rect">
            <a:avLst/>
          </a:prstGeom>
          <a:noFill/>
        </p:spPr>
        <p:txBody>
          <a:bodyPr wrap="square">
            <a:spAutoFit/>
          </a:bodyPr>
          <a:lstStyle/>
          <a:p>
            <a:endParaRPr lang="en-US" sz="2400" b="1" dirty="0"/>
          </a:p>
          <a:p>
            <a:r>
              <a:rPr lang="en-US" sz="2400" b="1" dirty="0">
                <a:latin typeface="Arial" panose="020B0604020202020204" pitchFamily="34" charset="0"/>
                <a:cs typeface="Arial" panose="020B0604020202020204" pitchFamily="34" charset="0"/>
              </a:rPr>
              <a:t>Screenshots of each panel</a:t>
            </a:r>
          </a:p>
        </p:txBody>
      </p:sp>
      <p:sp>
        <p:nvSpPr>
          <p:cNvPr id="9" name="TextBox 8">
            <a:extLst>
              <a:ext uri="{FF2B5EF4-FFF2-40B4-BE49-F238E27FC236}">
                <a16:creationId xmlns:a16="http://schemas.microsoft.com/office/drawing/2014/main" id="{A3B97741-2098-C27C-A5C1-52FE4978F28B}"/>
              </a:ext>
            </a:extLst>
          </p:cNvPr>
          <p:cNvSpPr txBox="1"/>
          <p:nvPr/>
        </p:nvSpPr>
        <p:spPr>
          <a:xfrm>
            <a:off x="467544" y="2852936"/>
            <a:ext cx="8136904" cy="255454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As each scenario is being tested screenshots are taken to track the progress of the test.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This way an audit trail of each integration test is available for analysis purposes.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solidFill>
                  <a:srgbClr val="FF0000"/>
                </a:solidFill>
                <a:latin typeface="Arial" panose="020B0604020202020204" pitchFamily="34" charset="0"/>
                <a:cs typeface="Arial" panose="020B0604020202020204" pitchFamily="34" charset="0"/>
              </a:rPr>
              <a:t>Insert a diagram here</a:t>
            </a:r>
          </a:p>
        </p:txBody>
      </p:sp>
    </p:spTree>
    <p:extLst>
      <p:ext uri="{BB962C8B-B14F-4D97-AF65-F5344CB8AC3E}">
        <p14:creationId xmlns:p14="http://schemas.microsoft.com/office/powerpoint/2010/main" val="33233915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122</a:t>
            </a:fld>
            <a:endParaRPr lang="en-AU" dirty="0"/>
          </a:p>
        </p:txBody>
      </p:sp>
      <p:sp>
        <p:nvSpPr>
          <p:cNvPr id="3" name="TextBox 2">
            <a:extLst>
              <a:ext uri="{FF2B5EF4-FFF2-40B4-BE49-F238E27FC236}">
                <a16:creationId xmlns:a16="http://schemas.microsoft.com/office/drawing/2014/main" id="{95E7B9FA-F644-3400-D4FF-667D0375EDC1}"/>
              </a:ext>
            </a:extLst>
          </p:cNvPr>
          <p:cNvSpPr txBox="1"/>
          <p:nvPr/>
        </p:nvSpPr>
        <p:spPr>
          <a:xfrm>
            <a:off x="539552" y="980728"/>
            <a:ext cx="4607168" cy="1200329"/>
          </a:xfrm>
          <a:prstGeom prst="rect">
            <a:avLst/>
          </a:prstGeom>
          <a:noFill/>
        </p:spPr>
        <p:txBody>
          <a:bodyPr wrap="square">
            <a:spAutoFit/>
          </a:bodyPr>
          <a:lstStyle/>
          <a:p>
            <a:br>
              <a:rPr lang="en-US" sz="2400" b="1" dirty="0">
                <a:effectLst/>
                <a:latin typeface="Arial" panose="020B0604020202020204" pitchFamily="34" charset="0"/>
                <a:ea typeface="Verdana" panose="020B0604030504040204" pitchFamily="34" charset="0"/>
                <a:cs typeface="Arial" panose="020B0604020202020204" pitchFamily="34" charset="0"/>
              </a:rPr>
            </a:br>
            <a:r>
              <a:rPr lang="en-US" sz="2400" b="1" dirty="0">
                <a:effectLst/>
                <a:latin typeface="Arial" panose="020B0604020202020204" pitchFamily="34" charset="0"/>
                <a:ea typeface="Verdana" panose="020B0604030504040204" pitchFamily="34" charset="0"/>
                <a:cs typeface="Arial" panose="020B0604020202020204" pitchFamily="34" charset="0"/>
              </a:rPr>
              <a:t>When defects occur</a:t>
            </a:r>
            <a:br>
              <a:rPr lang="en-US" sz="2400" dirty="0">
                <a:effectLst/>
                <a:latin typeface="Arial" panose="020B0604020202020204" pitchFamily="34" charset="0"/>
                <a:ea typeface="Calibri" panose="020F050202020403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5150F6-7F20-F712-1E85-FC8679C99EA6}"/>
              </a:ext>
            </a:extLst>
          </p:cNvPr>
          <p:cNvSpPr txBox="1"/>
          <p:nvPr/>
        </p:nvSpPr>
        <p:spPr>
          <a:xfrm>
            <a:off x="395536" y="2420888"/>
            <a:ext cx="8208912" cy="2554545"/>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Each defect that is encountered needs to be documented.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Along with screenshots, each defect will have supporting information to provide as much detail as possible for the functional/technical staff to resolve the defect.</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solidFill>
                  <a:srgbClr val="FF0000"/>
                </a:solidFill>
                <a:latin typeface="Arial" panose="020B0604020202020204" pitchFamily="34" charset="0"/>
                <a:cs typeface="Arial" panose="020B0604020202020204" pitchFamily="34" charset="0"/>
              </a:rPr>
              <a:t>Insert a diagram here</a:t>
            </a:r>
          </a:p>
        </p:txBody>
      </p:sp>
    </p:spTree>
    <p:extLst>
      <p:ext uri="{BB962C8B-B14F-4D97-AF65-F5344CB8AC3E}">
        <p14:creationId xmlns:p14="http://schemas.microsoft.com/office/powerpoint/2010/main" val="15066670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123</a:t>
            </a:fld>
            <a:endParaRPr lang="en-AU" dirty="0"/>
          </a:p>
        </p:txBody>
      </p:sp>
      <p:sp>
        <p:nvSpPr>
          <p:cNvPr id="3" name="TextBox 2">
            <a:extLst>
              <a:ext uri="{FF2B5EF4-FFF2-40B4-BE49-F238E27FC236}">
                <a16:creationId xmlns:a16="http://schemas.microsoft.com/office/drawing/2014/main" id="{A57260AC-012D-3A36-052D-A7EB4DD33F13}"/>
              </a:ext>
            </a:extLst>
          </p:cNvPr>
          <p:cNvSpPr txBox="1"/>
          <p:nvPr/>
        </p:nvSpPr>
        <p:spPr>
          <a:xfrm>
            <a:off x="971600" y="2420888"/>
            <a:ext cx="7200800"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Any other documentation that supports the testing of the scenario</a:t>
            </a:r>
          </a:p>
        </p:txBody>
      </p:sp>
    </p:spTree>
    <p:extLst>
      <p:ext uri="{BB962C8B-B14F-4D97-AF65-F5344CB8AC3E}">
        <p14:creationId xmlns:p14="http://schemas.microsoft.com/office/powerpoint/2010/main" val="37850310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124</a:t>
            </a:fld>
            <a:endParaRPr lang="en-AU" dirty="0"/>
          </a:p>
        </p:txBody>
      </p:sp>
      <p:sp>
        <p:nvSpPr>
          <p:cNvPr id="3" name="TextBox 2">
            <a:extLst>
              <a:ext uri="{FF2B5EF4-FFF2-40B4-BE49-F238E27FC236}">
                <a16:creationId xmlns:a16="http://schemas.microsoft.com/office/drawing/2014/main" id="{3FF34EF4-B930-BBF8-0C8A-B484D7D7AAF9}"/>
              </a:ext>
            </a:extLst>
          </p:cNvPr>
          <p:cNvSpPr txBox="1"/>
          <p:nvPr/>
        </p:nvSpPr>
        <p:spPr>
          <a:xfrm>
            <a:off x="755576" y="1340768"/>
            <a:ext cx="4607168"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Network Directory Structure</a:t>
            </a:r>
            <a:endParaRPr lang="en-US" sz="2800" dirty="0"/>
          </a:p>
        </p:txBody>
      </p:sp>
      <p:sp>
        <p:nvSpPr>
          <p:cNvPr id="7" name="TextBox 6">
            <a:extLst>
              <a:ext uri="{FF2B5EF4-FFF2-40B4-BE49-F238E27FC236}">
                <a16:creationId xmlns:a16="http://schemas.microsoft.com/office/drawing/2014/main" id="{F13572B8-C8FC-50C8-76A9-DBE3543BBE6D}"/>
              </a:ext>
            </a:extLst>
          </p:cNvPr>
          <p:cNvSpPr txBox="1"/>
          <p:nvPr/>
        </p:nvSpPr>
        <p:spPr>
          <a:xfrm>
            <a:off x="755576" y="3068960"/>
            <a:ext cx="7562850" cy="1015663"/>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following structure will be in place to store all the documentation for integration testing:</a:t>
            </a:r>
          </a:p>
          <a:p>
            <a:pPr marL="342900" indent="-34290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908022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125</a:t>
            </a:fld>
            <a:endParaRPr lang="en-AU" dirty="0"/>
          </a:p>
        </p:txBody>
      </p:sp>
      <p:pic>
        <p:nvPicPr>
          <p:cNvPr id="2" name="Picture 2">
            <a:extLst>
              <a:ext uri="{FF2B5EF4-FFF2-40B4-BE49-F238E27FC236}">
                <a16:creationId xmlns:a16="http://schemas.microsoft.com/office/drawing/2014/main" id="{D9F9ECF0-05AE-B56F-44BB-87631DEB9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05" y="1377156"/>
            <a:ext cx="7204420" cy="410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3039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126</a:t>
            </a:fld>
            <a:endParaRPr lang="en-AU" dirty="0"/>
          </a:p>
        </p:txBody>
      </p:sp>
      <p:sp>
        <p:nvSpPr>
          <p:cNvPr id="3" name="TextBox 2">
            <a:extLst>
              <a:ext uri="{FF2B5EF4-FFF2-40B4-BE49-F238E27FC236}">
                <a16:creationId xmlns:a16="http://schemas.microsoft.com/office/drawing/2014/main" id="{FA498A44-0F26-42DA-B0A2-48D47445B274}"/>
              </a:ext>
            </a:extLst>
          </p:cNvPr>
          <p:cNvSpPr txBox="1"/>
          <p:nvPr/>
        </p:nvSpPr>
        <p:spPr>
          <a:xfrm>
            <a:off x="1511179" y="2204864"/>
            <a:ext cx="4607168" cy="523220"/>
          </a:xfrm>
          <a:prstGeom prst="rect">
            <a:avLst/>
          </a:prstGeom>
          <a:noFill/>
        </p:spPr>
        <p:txBody>
          <a:bodyPr wrap="square">
            <a:spAutoFit/>
          </a:bodyPr>
          <a:lstStyle/>
          <a:p>
            <a:pPr marL="76200" marR="0">
              <a:spcBef>
                <a:spcPts val="0"/>
              </a:spcBef>
              <a:spcAft>
                <a:spcPts val="0"/>
              </a:spcAft>
            </a:pPr>
            <a:r>
              <a:rPr lang="en-US" sz="2800" b="1" dirty="0">
                <a:effectLst/>
                <a:latin typeface="Arial" panose="020B0604020202020204" pitchFamily="34" charset="0"/>
                <a:ea typeface="Verdana" panose="020B0604030504040204" pitchFamily="34" charset="0"/>
                <a:cs typeface="Arial" panose="020B0604020202020204" pitchFamily="34" charset="0"/>
              </a:rPr>
              <a:t>Naming Conventions</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92705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127</a:t>
            </a:fld>
            <a:endParaRPr lang="en-AU" dirty="0"/>
          </a:p>
        </p:txBody>
      </p:sp>
      <p:graphicFrame>
        <p:nvGraphicFramePr>
          <p:cNvPr id="2" name="Table 1">
            <a:extLst>
              <a:ext uri="{FF2B5EF4-FFF2-40B4-BE49-F238E27FC236}">
                <a16:creationId xmlns:a16="http://schemas.microsoft.com/office/drawing/2014/main" id="{4B7F70C2-06E3-6372-59CE-46CDD2EC7578}"/>
              </a:ext>
            </a:extLst>
          </p:cNvPr>
          <p:cNvGraphicFramePr>
            <a:graphicFrameLocks noGrp="1"/>
          </p:cNvGraphicFramePr>
          <p:nvPr/>
        </p:nvGraphicFramePr>
        <p:xfrm>
          <a:off x="457200" y="1600200"/>
          <a:ext cx="8600659" cy="3855853"/>
        </p:xfrm>
        <a:graphic>
          <a:graphicData uri="http://schemas.openxmlformats.org/drawingml/2006/table">
            <a:tbl>
              <a:tblPr>
                <a:tableStyleId>{5C22544A-7EE6-4342-B048-85BDC9FD1C3A}</a:tableStyleId>
              </a:tblPr>
              <a:tblGrid>
                <a:gridCol w="653215">
                  <a:extLst>
                    <a:ext uri="{9D8B030D-6E8A-4147-A177-3AD203B41FA5}">
                      <a16:colId xmlns:a16="http://schemas.microsoft.com/office/drawing/2014/main" val="664040656"/>
                    </a:ext>
                  </a:extLst>
                </a:gridCol>
                <a:gridCol w="715426">
                  <a:extLst>
                    <a:ext uri="{9D8B030D-6E8A-4147-A177-3AD203B41FA5}">
                      <a16:colId xmlns:a16="http://schemas.microsoft.com/office/drawing/2014/main" val="2046159557"/>
                    </a:ext>
                  </a:extLst>
                </a:gridCol>
                <a:gridCol w="793190">
                  <a:extLst>
                    <a:ext uri="{9D8B030D-6E8A-4147-A177-3AD203B41FA5}">
                      <a16:colId xmlns:a16="http://schemas.microsoft.com/office/drawing/2014/main" val="3136831952"/>
                    </a:ext>
                  </a:extLst>
                </a:gridCol>
                <a:gridCol w="948716">
                  <a:extLst>
                    <a:ext uri="{9D8B030D-6E8A-4147-A177-3AD203B41FA5}">
                      <a16:colId xmlns:a16="http://schemas.microsoft.com/office/drawing/2014/main" val="2456079515"/>
                    </a:ext>
                  </a:extLst>
                </a:gridCol>
                <a:gridCol w="979822">
                  <a:extLst>
                    <a:ext uri="{9D8B030D-6E8A-4147-A177-3AD203B41FA5}">
                      <a16:colId xmlns:a16="http://schemas.microsoft.com/office/drawing/2014/main" val="4271145671"/>
                    </a:ext>
                  </a:extLst>
                </a:gridCol>
                <a:gridCol w="979822">
                  <a:extLst>
                    <a:ext uri="{9D8B030D-6E8A-4147-A177-3AD203B41FA5}">
                      <a16:colId xmlns:a16="http://schemas.microsoft.com/office/drawing/2014/main" val="2136153655"/>
                    </a:ext>
                  </a:extLst>
                </a:gridCol>
                <a:gridCol w="311054">
                  <a:extLst>
                    <a:ext uri="{9D8B030D-6E8A-4147-A177-3AD203B41FA5}">
                      <a16:colId xmlns:a16="http://schemas.microsoft.com/office/drawing/2014/main" val="1956720423"/>
                    </a:ext>
                  </a:extLst>
                </a:gridCol>
                <a:gridCol w="730978">
                  <a:extLst>
                    <a:ext uri="{9D8B030D-6E8A-4147-A177-3AD203B41FA5}">
                      <a16:colId xmlns:a16="http://schemas.microsoft.com/office/drawing/2014/main" val="1915549378"/>
                    </a:ext>
                  </a:extLst>
                </a:gridCol>
                <a:gridCol w="342160">
                  <a:extLst>
                    <a:ext uri="{9D8B030D-6E8A-4147-A177-3AD203B41FA5}">
                      <a16:colId xmlns:a16="http://schemas.microsoft.com/office/drawing/2014/main" val="2642703570"/>
                    </a:ext>
                  </a:extLst>
                </a:gridCol>
                <a:gridCol w="591003">
                  <a:extLst>
                    <a:ext uri="{9D8B030D-6E8A-4147-A177-3AD203B41FA5}">
                      <a16:colId xmlns:a16="http://schemas.microsoft.com/office/drawing/2014/main" val="2834045720"/>
                    </a:ext>
                  </a:extLst>
                </a:gridCol>
                <a:gridCol w="933164">
                  <a:extLst>
                    <a:ext uri="{9D8B030D-6E8A-4147-A177-3AD203B41FA5}">
                      <a16:colId xmlns:a16="http://schemas.microsoft.com/office/drawing/2014/main" val="2647490485"/>
                    </a:ext>
                  </a:extLst>
                </a:gridCol>
                <a:gridCol w="622109">
                  <a:extLst>
                    <a:ext uri="{9D8B030D-6E8A-4147-A177-3AD203B41FA5}">
                      <a16:colId xmlns:a16="http://schemas.microsoft.com/office/drawing/2014/main" val="1672334972"/>
                    </a:ext>
                  </a:extLst>
                </a:gridCol>
              </a:tblGrid>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highlight>
                            <a:srgbClr val="C0C0C0"/>
                          </a:highlight>
                        </a:rPr>
                        <a:t>Element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highlight>
                            <a:srgbClr val="C0C0C0"/>
                          </a:highlight>
                        </a:rPr>
                        <a:t>Convention</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highlight>
                            <a:srgbClr val="C0C0C0"/>
                          </a:highlight>
                        </a:rPr>
                        <a:t>Example</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highlight>
                            <a:srgbClr val="C0C0C0"/>
                          </a:highlight>
                        </a:rPr>
                        <a:t>Comments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2595958600"/>
                  </a:ext>
                </a:extLst>
              </a:tr>
              <a:tr h="218462">
                <a:tc gridSpan="3">
                  <a:txBody>
                    <a:bodyPr/>
                    <a:lstStyle/>
                    <a:p>
                      <a:pPr marL="76200" marR="0">
                        <a:lnSpc>
                          <a:spcPts val="1155"/>
                        </a:lnSpc>
                        <a:spcBef>
                          <a:spcPts val="0"/>
                        </a:spcBef>
                        <a:spcAft>
                          <a:spcPts val="0"/>
                        </a:spcAft>
                      </a:pPr>
                      <a:r>
                        <a:rPr lang="en-US" sz="1000" b="1">
                          <a:effectLst/>
                        </a:rPr>
                        <a:t>Scenario/Test Script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lnSpc>
                          <a:spcPts val="1155"/>
                        </a:lnSpc>
                        <a:spcBef>
                          <a:spcPts val="0"/>
                        </a:spcBef>
                        <a:spcAft>
                          <a:spcPts val="0"/>
                        </a:spcAft>
                      </a:pPr>
                      <a:r>
                        <a:rPr lang="en-US" sz="1000" b="1">
                          <a:effectLst/>
                        </a:rPr>
                        <a:t>ITS_01_A.xls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lnSpc>
                          <a:spcPts val="1155"/>
                        </a:lnSpc>
                        <a:spcBef>
                          <a:spcPts val="0"/>
                        </a:spcBef>
                        <a:spcAft>
                          <a:spcPts val="0"/>
                        </a:spcAft>
                      </a:pPr>
                      <a:r>
                        <a:rPr lang="en-US" sz="1000" b="1">
                          <a:effectLst/>
                        </a:rPr>
                        <a:t>ITS_01_A_date</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50800" marR="0">
                        <a:lnSpc>
                          <a:spcPts val="1155"/>
                        </a:lnSpc>
                        <a:spcBef>
                          <a:spcPts val="0"/>
                        </a:spcBef>
                        <a:spcAft>
                          <a:spcPts val="0"/>
                        </a:spcAft>
                      </a:pPr>
                      <a:r>
                        <a:rPr lang="en-US" sz="1000" b="1">
                          <a:effectLst/>
                        </a:rPr>
                        <a:t>The description for this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1185186"/>
                  </a:ext>
                </a:extLst>
              </a:tr>
              <a:tr h="229385">
                <a:tc gridSpan="3">
                  <a:txBody>
                    <a:bodyPr/>
                    <a:lstStyle/>
                    <a:p>
                      <a:pPr marL="76200" marR="0">
                        <a:spcBef>
                          <a:spcPts val="0"/>
                        </a:spcBef>
                        <a:spcAft>
                          <a:spcPts val="0"/>
                        </a:spcAft>
                      </a:pPr>
                      <a:r>
                        <a:rPr lang="en-US" sz="1000" b="1">
                          <a:effectLst/>
                        </a:rPr>
                        <a:t>Doc.</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spcBef>
                          <a:spcPts val="0"/>
                        </a:spcBef>
                        <a:spcAft>
                          <a:spcPts val="0"/>
                        </a:spcAft>
                      </a:pPr>
                      <a:r>
                        <a:rPr lang="en-US" sz="1000" b="1">
                          <a:effectLst/>
                        </a:rPr>
                        <a:t>Where:</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50800" marR="0">
                        <a:spcBef>
                          <a:spcPts val="0"/>
                        </a:spcBef>
                        <a:spcAft>
                          <a:spcPts val="0"/>
                        </a:spcAft>
                      </a:pPr>
                      <a:r>
                        <a:rPr lang="en-US" sz="1000" b="1">
                          <a:effectLst/>
                        </a:rPr>
                        <a:t>scenario will be kept on</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164149"/>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ITS_ = constant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50800" marR="0">
                        <a:spcBef>
                          <a:spcPts val="0"/>
                        </a:spcBef>
                        <a:spcAft>
                          <a:spcPts val="0"/>
                        </a:spcAft>
                      </a:pPr>
                      <a:r>
                        <a:rPr lang="en-US" sz="1000" b="1">
                          <a:effectLst/>
                        </a:rPr>
                        <a:t>the scenario master list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945865"/>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01 = Numeric counter</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1465421118"/>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A = constant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4274833206"/>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Date = date of execution</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3318456492"/>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dirty="0">
                          <a:effectLst/>
                        </a:rPr>
                        <a:t>.</a:t>
                      </a:r>
                      <a:r>
                        <a:rPr lang="en-US" sz="1000" b="1" dirty="0" err="1">
                          <a:effectLst/>
                        </a:rPr>
                        <a:t>xls</a:t>
                      </a:r>
                      <a:r>
                        <a:rPr lang="en-US" sz="1000" b="1" dirty="0">
                          <a:effectLst/>
                        </a:rPr>
                        <a:t> = Excel file</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2796894353"/>
                  </a:ext>
                </a:extLst>
              </a:tr>
              <a:tr h="218462">
                <a:tc gridSpan="3">
                  <a:txBody>
                    <a:bodyPr/>
                    <a:lstStyle/>
                    <a:p>
                      <a:pPr marL="76200" marR="0">
                        <a:lnSpc>
                          <a:spcPts val="1155"/>
                        </a:lnSpc>
                        <a:spcBef>
                          <a:spcPts val="0"/>
                        </a:spcBef>
                        <a:spcAft>
                          <a:spcPts val="0"/>
                        </a:spcAft>
                      </a:pPr>
                      <a:r>
                        <a:rPr lang="en-US" sz="1000" b="1">
                          <a:effectLst/>
                        </a:rPr>
                        <a:t>Defects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lnSpc>
                          <a:spcPts val="1155"/>
                        </a:lnSpc>
                        <a:spcBef>
                          <a:spcPts val="0"/>
                        </a:spcBef>
                        <a:spcAft>
                          <a:spcPts val="0"/>
                        </a:spcAft>
                      </a:pPr>
                      <a:r>
                        <a:rPr lang="en-US" sz="1000" b="1">
                          <a:effectLst/>
                        </a:rPr>
                        <a:t>Same as scenario plus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lnSpc>
                          <a:spcPts val="1155"/>
                        </a:lnSpc>
                        <a:spcBef>
                          <a:spcPts val="0"/>
                        </a:spcBef>
                        <a:spcAft>
                          <a:spcPts val="0"/>
                        </a:spcAft>
                      </a:pPr>
                      <a:r>
                        <a:rPr lang="en-US" sz="1000" b="1">
                          <a:effectLst/>
                        </a:rPr>
                        <a:t>ITS_01_A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4128777100"/>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Defect_date Word file)</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spcBef>
                          <a:spcPts val="0"/>
                        </a:spcBef>
                        <a:spcAft>
                          <a:spcPts val="0"/>
                        </a:spcAft>
                      </a:pPr>
                      <a:r>
                        <a:rPr lang="en-US" sz="1000" b="1">
                          <a:effectLst/>
                        </a:rPr>
                        <a:t>defect.DOC</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1672213230"/>
                  </a:ext>
                </a:extLst>
              </a:tr>
              <a:tr h="218462">
                <a:tc gridSpan="3">
                  <a:txBody>
                    <a:bodyPr/>
                    <a:lstStyle/>
                    <a:p>
                      <a:pPr marL="76200" marR="0">
                        <a:lnSpc>
                          <a:spcPts val="1155"/>
                        </a:lnSpc>
                        <a:spcBef>
                          <a:spcPts val="0"/>
                        </a:spcBef>
                        <a:spcAft>
                          <a:spcPts val="0"/>
                        </a:spcAft>
                      </a:pPr>
                      <a:r>
                        <a:rPr lang="en-US" sz="1000" b="1">
                          <a:effectLst/>
                        </a:rPr>
                        <a:t>Business Process Flows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lnSpc>
                          <a:spcPts val="1155"/>
                        </a:lnSpc>
                        <a:spcBef>
                          <a:spcPts val="0"/>
                        </a:spcBef>
                        <a:spcAft>
                          <a:spcPts val="0"/>
                        </a:spcAft>
                      </a:pPr>
                      <a:r>
                        <a:rPr lang="en-US" sz="1000" b="1">
                          <a:effectLst/>
                        </a:rPr>
                        <a:t>description.vsd or description.ppt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63500" marR="0">
                        <a:lnSpc>
                          <a:spcPts val="1155"/>
                        </a:lnSpc>
                        <a:spcBef>
                          <a:spcPts val="0"/>
                        </a:spcBef>
                        <a:spcAft>
                          <a:spcPts val="0"/>
                        </a:spcAft>
                      </a:pPr>
                      <a:r>
                        <a:rPr lang="en-US" sz="1000" b="1">
                          <a:effectLst/>
                        </a:rPr>
                        <a:t>GSOD</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50800" marR="0">
                        <a:lnSpc>
                          <a:spcPts val="1155"/>
                        </a:lnSpc>
                        <a:spcBef>
                          <a:spcPts val="0"/>
                        </a:spcBef>
                        <a:spcAft>
                          <a:spcPts val="0"/>
                        </a:spcAft>
                      </a:pPr>
                      <a:r>
                        <a:rPr lang="en-US" sz="1000" b="1">
                          <a:effectLst/>
                        </a:rPr>
                        <a:t>Not  everyone has Visio</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4491754"/>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Procurement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50800" marR="0">
                        <a:spcBef>
                          <a:spcPts val="0"/>
                        </a:spcBef>
                        <a:spcAft>
                          <a:spcPts val="0"/>
                        </a:spcAft>
                      </a:pPr>
                      <a:r>
                        <a:rPr lang="en-US" sz="1000" b="1">
                          <a:effectLst/>
                        </a:rPr>
                        <a:t>so the creation of</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9493337"/>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Service.vsd or</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50800" marR="0">
                        <a:spcBef>
                          <a:spcPts val="0"/>
                        </a:spcBef>
                        <a:spcAft>
                          <a:spcPts val="0"/>
                        </a:spcAft>
                      </a:pPr>
                      <a:r>
                        <a:rPr lang="en-US" sz="1000" b="1">
                          <a:effectLst/>
                        </a:rPr>
                        <a:t>business flows can be</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3860885"/>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GSOD</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50800" marR="0">
                        <a:spcBef>
                          <a:spcPts val="0"/>
                        </a:spcBef>
                        <a:spcAft>
                          <a:spcPts val="0"/>
                        </a:spcAft>
                      </a:pPr>
                      <a:r>
                        <a:rPr lang="en-US" sz="1000" b="1">
                          <a:effectLst/>
                        </a:rPr>
                        <a:t>using any tool or even</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96712"/>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Procurement</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marL="50800" marR="0">
                        <a:spcBef>
                          <a:spcPts val="0"/>
                        </a:spcBef>
                        <a:spcAft>
                          <a:spcPts val="0"/>
                        </a:spcAft>
                      </a:pPr>
                      <a:r>
                        <a:rPr lang="en-US" sz="1000" b="1">
                          <a:effectLst/>
                        </a:rPr>
                        <a:t>hand written.</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6840783"/>
                  </a:ext>
                </a:extLst>
              </a:tr>
              <a:tr h="229385">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3">
                  <a:txBody>
                    <a:bodyPr/>
                    <a:lstStyle/>
                    <a:p>
                      <a:pPr marL="63500" marR="0">
                        <a:spcBef>
                          <a:spcPts val="0"/>
                        </a:spcBef>
                        <a:spcAft>
                          <a:spcPts val="0"/>
                        </a:spcAft>
                      </a:pPr>
                      <a:r>
                        <a:rPr lang="en-US" sz="1000" b="1">
                          <a:effectLst/>
                        </a:rPr>
                        <a:t>Service.vsd</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5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4617707"/>
                  </a:ext>
                </a:extLst>
              </a:tr>
              <a:tr h="218462">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0" marR="0">
                        <a:spcBef>
                          <a:spcPts val="0"/>
                        </a:spcBef>
                        <a:spcAft>
                          <a:spcPts val="0"/>
                        </a:spcAft>
                      </a:pPr>
                      <a:r>
                        <a:rPr lang="en-US" sz="1000" b="1" dirty="0">
                          <a:effectLst/>
                        </a:rPr>
                        <a:t> </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1585343186"/>
                  </a:ext>
                </a:extLst>
              </a:tr>
            </a:tbl>
          </a:graphicData>
        </a:graphic>
      </p:graphicFrame>
    </p:spTree>
    <p:extLst>
      <p:ext uri="{BB962C8B-B14F-4D97-AF65-F5344CB8AC3E}">
        <p14:creationId xmlns:p14="http://schemas.microsoft.com/office/powerpoint/2010/main" val="4716191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128</a:t>
            </a:fld>
            <a:endParaRPr lang="en-AU" dirty="0"/>
          </a:p>
        </p:txBody>
      </p:sp>
      <p:sp>
        <p:nvSpPr>
          <p:cNvPr id="3" name="TextBox 2">
            <a:extLst>
              <a:ext uri="{FF2B5EF4-FFF2-40B4-BE49-F238E27FC236}">
                <a16:creationId xmlns:a16="http://schemas.microsoft.com/office/drawing/2014/main" id="{94A5ED4A-8107-0900-A212-00AACCEF0CD9}"/>
              </a:ext>
            </a:extLst>
          </p:cNvPr>
          <p:cNvSpPr txBox="1"/>
          <p:nvPr/>
        </p:nvSpPr>
        <p:spPr>
          <a:xfrm>
            <a:off x="323527" y="1412776"/>
            <a:ext cx="7534597"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Daily Execution Schedule and Status</a:t>
            </a:r>
            <a:endParaRPr lang="en-US" sz="2800" dirty="0"/>
          </a:p>
        </p:txBody>
      </p:sp>
      <p:sp>
        <p:nvSpPr>
          <p:cNvPr id="7" name="TextBox 6">
            <a:extLst>
              <a:ext uri="{FF2B5EF4-FFF2-40B4-BE49-F238E27FC236}">
                <a16:creationId xmlns:a16="http://schemas.microsoft.com/office/drawing/2014/main" id="{F4060AAA-DE6F-9B26-5826-51B07A64BD0E}"/>
              </a:ext>
            </a:extLst>
          </p:cNvPr>
          <p:cNvSpPr txBox="1"/>
          <p:nvPr/>
        </p:nvSpPr>
        <p:spPr>
          <a:xfrm>
            <a:off x="323528" y="227687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Introduction</a:t>
            </a:r>
            <a:r>
              <a:rPr lang="en-US" sz="2400"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BA248B8F-FC22-3629-E6F2-EC25C0A80CF3}"/>
              </a:ext>
            </a:extLst>
          </p:cNvPr>
          <p:cNvSpPr txBox="1"/>
          <p:nvPr/>
        </p:nvSpPr>
        <p:spPr>
          <a:xfrm>
            <a:off x="323528" y="2696200"/>
            <a:ext cx="8208912" cy="3108543"/>
          </a:xfrm>
          <a:prstGeom prst="rect">
            <a:avLst/>
          </a:prstGeom>
          <a:noFill/>
        </p:spPr>
        <p:txBody>
          <a:bodyPr wrap="square">
            <a:spAutoFit/>
          </a:bodyPr>
          <a:lstStyle/>
          <a:p>
            <a:pPr marL="0" indent="0">
              <a:buNone/>
            </a:pPr>
            <a:endParaRPr lang="en-US" sz="1800" b="1"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Integration Testing activities will be continuously managed on a daily basis.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To achieve this, a daily execution plan will be utilized and reviewed by all the lead testers, both the Client and consulting team, every afternoon (Monday through Friday) at 4:00 pm in the Test Lab.</a:t>
            </a:r>
          </a:p>
          <a:p>
            <a:pPr marL="342900" indent="-342900">
              <a:buFont typeface="Wingdings" panose="05000000000000000000" pitchFamily="2" charset="2"/>
              <a:buChar char="Ø"/>
            </a:pPr>
            <a:endParaRPr lang="en-US" sz="2000" b="1" dirty="0"/>
          </a:p>
          <a:p>
            <a:endParaRPr lang="en-US" sz="1800" b="1" dirty="0"/>
          </a:p>
        </p:txBody>
      </p:sp>
    </p:spTree>
    <p:extLst>
      <p:ext uri="{BB962C8B-B14F-4D97-AF65-F5344CB8AC3E}">
        <p14:creationId xmlns:p14="http://schemas.microsoft.com/office/powerpoint/2010/main" val="40063831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129</a:t>
            </a:fld>
            <a:endParaRPr lang="en-AU" dirty="0"/>
          </a:p>
        </p:txBody>
      </p:sp>
      <p:sp>
        <p:nvSpPr>
          <p:cNvPr id="3" name="TextBox 2">
            <a:extLst>
              <a:ext uri="{FF2B5EF4-FFF2-40B4-BE49-F238E27FC236}">
                <a16:creationId xmlns:a16="http://schemas.microsoft.com/office/drawing/2014/main" id="{56AE8D48-A717-AD0B-A750-FE370A898B93}"/>
              </a:ext>
            </a:extLst>
          </p:cNvPr>
          <p:cNvSpPr txBox="1"/>
          <p:nvPr/>
        </p:nvSpPr>
        <p:spPr>
          <a:xfrm>
            <a:off x="539551" y="1340768"/>
            <a:ext cx="7318573"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Daily Execution Schedule and Status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9" name="TextBox 8">
            <a:extLst>
              <a:ext uri="{FF2B5EF4-FFF2-40B4-BE49-F238E27FC236}">
                <a16:creationId xmlns:a16="http://schemas.microsoft.com/office/drawing/2014/main" id="{71EC7CC0-B64F-28E9-BB7E-ADE77FEC9641}"/>
              </a:ext>
            </a:extLst>
          </p:cNvPr>
          <p:cNvSpPr txBox="1"/>
          <p:nvPr/>
        </p:nvSpPr>
        <p:spPr>
          <a:xfrm>
            <a:off x="670520" y="2692461"/>
            <a:ext cx="8077944" cy="2862322"/>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daily execution schedule encompasses a spreadsheet.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“Day to Day Plan Master” spreadsheet contains the master schedule for all testing.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“Daily Schedule” spreadsheet contains a schedule of events for the next day or 2.</a:t>
            </a:r>
          </a:p>
          <a:p>
            <a:pPr marL="342900" indent="-342900">
              <a:buFont typeface="Wingdings" panose="05000000000000000000" pitchFamily="2" charset="2"/>
              <a:buChar char="v"/>
            </a:pPr>
            <a:r>
              <a:rPr lang="en-US" sz="2000" b="1" dirty="0">
                <a:solidFill>
                  <a:srgbClr val="FF0000"/>
                </a:solidFill>
                <a:latin typeface="Arial" panose="020B0604020202020204" pitchFamily="34" charset="0"/>
                <a:cs typeface="Arial" panose="020B0604020202020204" pitchFamily="34" charset="0"/>
              </a:rPr>
              <a:t>INSERT DIAGRAM HERE</a:t>
            </a:r>
          </a:p>
        </p:txBody>
      </p:sp>
    </p:spTree>
    <p:extLst>
      <p:ext uri="{BB962C8B-B14F-4D97-AF65-F5344CB8AC3E}">
        <p14:creationId xmlns:p14="http://schemas.microsoft.com/office/powerpoint/2010/main" val="23083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13</a:t>
            </a:fld>
            <a:endParaRPr lang="en-AU" dirty="0"/>
          </a:p>
        </p:txBody>
      </p:sp>
      <p:sp>
        <p:nvSpPr>
          <p:cNvPr id="3" name="TextBox 2">
            <a:extLst>
              <a:ext uri="{FF2B5EF4-FFF2-40B4-BE49-F238E27FC236}">
                <a16:creationId xmlns:a16="http://schemas.microsoft.com/office/drawing/2014/main" id="{FF33C2E7-AD90-23C3-1FD2-79E1BDAD69E2}"/>
              </a:ext>
            </a:extLst>
          </p:cNvPr>
          <p:cNvSpPr txBox="1"/>
          <p:nvPr/>
        </p:nvSpPr>
        <p:spPr>
          <a:xfrm>
            <a:off x="642938" y="620688"/>
            <a:ext cx="7385446" cy="2554545"/>
          </a:xfrm>
          <a:prstGeom prst="rect">
            <a:avLst/>
          </a:prstGeom>
          <a:noFill/>
        </p:spPr>
        <p:txBody>
          <a:bodyPr wrap="square">
            <a:spAutoFit/>
          </a:bodyPr>
          <a:lstStyle/>
          <a:p>
            <a:br>
              <a:rPr lang="en-US" sz="2800" b="1" dirty="0">
                <a:effectLst/>
                <a:latin typeface="Arial" panose="020B0604020202020204" pitchFamily="34" charset="0"/>
                <a:ea typeface="Verdana" panose="020B0604030504040204" pitchFamily="34" charset="0"/>
                <a:cs typeface="Arial" panose="020B0604020202020204" pitchFamily="34" charset="0"/>
              </a:rPr>
            </a:br>
            <a:r>
              <a:rPr lang="en-US" sz="2800" b="1" dirty="0">
                <a:effectLst/>
                <a:latin typeface="Arial" panose="020B0604020202020204" pitchFamily="34" charset="0"/>
                <a:ea typeface="Verdana" panose="020B0604030504040204" pitchFamily="34" charset="0"/>
                <a:cs typeface="Arial" panose="020B0604020202020204" pitchFamily="34" charset="0"/>
              </a:rPr>
              <a:t>Testing Schedule/Timeline</a:t>
            </a:r>
            <a:br>
              <a:rPr lang="en-US" sz="2800" b="1" dirty="0">
                <a:effectLst/>
                <a:latin typeface="Arial" panose="020B0604020202020204" pitchFamily="34" charset="0"/>
                <a:ea typeface="Calibri" panose="020F0502020204030204" pitchFamily="34" charset="0"/>
                <a:cs typeface="Arial" panose="020B0604020202020204" pitchFamily="34" charset="0"/>
              </a:rPr>
            </a:br>
            <a:r>
              <a:rPr lang="en-US" sz="2800" b="1" dirty="0">
                <a:effectLst/>
                <a:latin typeface="Arial" panose="020B0604020202020204" pitchFamily="34" charset="0"/>
                <a:ea typeface="Times New Roman" panose="02020603050405020304" pitchFamily="18" charset="0"/>
                <a:cs typeface="Arial" panose="020B0604020202020204" pitchFamily="34" charset="0"/>
              </a:rPr>
              <a:t> </a:t>
            </a:r>
            <a:br>
              <a:rPr lang="en-US" sz="2800" b="1" dirty="0">
                <a:effectLst/>
                <a:latin typeface="Arial" panose="020B0604020202020204" pitchFamily="34" charset="0"/>
                <a:ea typeface="Calibri" panose="020F0502020204030204" pitchFamily="34" charset="0"/>
                <a:cs typeface="Arial" panose="020B0604020202020204" pitchFamily="34" charset="0"/>
              </a:rPr>
            </a:br>
            <a:r>
              <a:rPr lang="en-US" sz="2400" b="1" dirty="0">
                <a:effectLst/>
                <a:latin typeface="Arial" panose="020B0604020202020204" pitchFamily="34" charset="0"/>
                <a:ea typeface="Verdana" panose="020B0604030504040204" pitchFamily="34" charset="0"/>
                <a:cs typeface="Arial" panose="020B0604020202020204" pitchFamily="34" charset="0"/>
              </a:rPr>
              <a:t>The testing stages will tentatively be conducted according to the following schedule</a:t>
            </a:r>
            <a:br>
              <a:rPr lang="en-US" sz="2800" dirty="0">
                <a:effectLst/>
                <a:latin typeface="Arial" panose="020B0604020202020204" pitchFamily="34" charset="0"/>
                <a:ea typeface="Calibri" panose="020F0502020204030204" pitchFamily="34" charset="0"/>
                <a:cs typeface="Arial" panose="020B0604020202020204" pitchFamily="34" charset="0"/>
              </a:rPr>
            </a:br>
            <a:endParaRPr lang="en-US" sz="2800" dirty="0"/>
          </a:p>
        </p:txBody>
      </p:sp>
      <p:sp>
        <p:nvSpPr>
          <p:cNvPr id="9" name="TextBox 8">
            <a:extLst>
              <a:ext uri="{FF2B5EF4-FFF2-40B4-BE49-F238E27FC236}">
                <a16:creationId xmlns:a16="http://schemas.microsoft.com/office/drawing/2014/main" id="{062E9B10-3E31-A4F1-3934-642AB8783DB9}"/>
              </a:ext>
            </a:extLst>
          </p:cNvPr>
          <p:cNvSpPr txBox="1"/>
          <p:nvPr/>
        </p:nvSpPr>
        <p:spPr>
          <a:xfrm>
            <a:off x="395536" y="2928615"/>
            <a:ext cx="4607168" cy="400110"/>
          </a:xfrm>
          <a:prstGeom prst="rect">
            <a:avLst/>
          </a:prstGeom>
          <a:noFill/>
        </p:spPr>
        <p:txBody>
          <a:bodyPr wrap="square">
            <a:spAutoFit/>
          </a:bodyPr>
          <a:lstStyle/>
          <a:p>
            <a:r>
              <a:rPr lang="en-US" sz="2000" b="1" u="sng" dirty="0"/>
              <a:t>Testing Schedule/ Timeline</a:t>
            </a:r>
          </a:p>
        </p:txBody>
      </p:sp>
      <p:sp>
        <p:nvSpPr>
          <p:cNvPr id="11" name="TextBox 10">
            <a:extLst>
              <a:ext uri="{FF2B5EF4-FFF2-40B4-BE49-F238E27FC236}">
                <a16:creationId xmlns:a16="http://schemas.microsoft.com/office/drawing/2014/main" id="{CC5AA232-2B12-22D6-1294-71364A05E42F}"/>
              </a:ext>
            </a:extLst>
          </p:cNvPr>
          <p:cNvSpPr txBox="1"/>
          <p:nvPr/>
        </p:nvSpPr>
        <p:spPr>
          <a:xfrm>
            <a:off x="5002704" y="2981426"/>
            <a:ext cx="3384228" cy="400110"/>
          </a:xfrm>
          <a:prstGeom prst="rect">
            <a:avLst/>
          </a:prstGeom>
          <a:noFill/>
        </p:spPr>
        <p:txBody>
          <a:bodyPr wrap="square">
            <a:spAutoFit/>
          </a:bodyPr>
          <a:lstStyle/>
          <a:p>
            <a:r>
              <a:rPr lang="en-US" sz="2000" b="1" u="sng" dirty="0"/>
              <a:t>Date (subject to change)</a:t>
            </a:r>
          </a:p>
        </p:txBody>
      </p:sp>
      <p:sp>
        <p:nvSpPr>
          <p:cNvPr id="13" name="TextBox 12">
            <a:extLst>
              <a:ext uri="{FF2B5EF4-FFF2-40B4-BE49-F238E27FC236}">
                <a16:creationId xmlns:a16="http://schemas.microsoft.com/office/drawing/2014/main" id="{CE5402F5-7FCB-3391-6512-207D5162B089}"/>
              </a:ext>
            </a:extLst>
          </p:cNvPr>
          <p:cNvSpPr txBox="1"/>
          <p:nvPr/>
        </p:nvSpPr>
        <p:spPr>
          <a:xfrm>
            <a:off x="395536" y="3796325"/>
            <a:ext cx="4338598" cy="2554545"/>
          </a:xfrm>
          <a:prstGeom prst="rect">
            <a:avLst/>
          </a:prstGeom>
          <a:noFill/>
        </p:spPr>
        <p:txBody>
          <a:bodyPr wrap="square">
            <a:spAutoFit/>
          </a:bodyPr>
          <a:lstStyle/>
          <a:p>
            <a:pPr marL="342900" indent="-342900">
              <a:buFont typeface="Wingdings" panose="05000000000000000000" pitchFamily="2" charset="2"/>
              <a:buChar char="Ø"/>
            </a:pPr>
            <a:r>
              <a:rPr lang="en-US" sz="2000" b="1" dirty="0"/>
              <a:t>Unit / Development Testing</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System Integration/ User Acceptance Test</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System Test</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endParaRPr lang="en-US" sz="2000" b="1" dirty="0"/>
          </a:p>
        </p:txBody>
      </p:sp>
      <p:sp>
        <p:nvSpPr>
          <p:cNvPr id="15" name="TextBox 14">
            <a:extLst>
              <a:ext uri="{FF2B5EF4-FFF2-40B4-BE49-F238E27FC236}">
                <a16:creationId xmlns:a16="http://schemas.microsoft.com/office/drawing/2014/main" id="{29956D9F-B7F2-BE7D-D318-E45491955905}"/>
              </a:ext>
            </a:extLst>
          </p:cNvPr>
          <p:cNvSpPr txBox="1"/>
          <p:nvPr/>
        </p:nvSpPr>
        <p:spPr>
          <a:xfrm>
            <a:off x="5116834" y="3977004"/>
            <a:ext cx="2971790" cy="1631216"/>
          </a:xfrm>
          <a:prstGeom prst="rect">
            <a:avLst/>
          </a:prstGeom>
          <a:noFill/>
        </p:spPr>
        <p:txBody>
          <a:bodyPr wrap="square">
            <a:spAutoFit/>
          </a:bodyPr>
          <a:lstStyle/>
          <a:p>
            <a:pPr marL="285750" indent="-285750">
              <a:buFont typeface="Wingdings" panose="05000000000000000000" pitchFamily="2" charset="2"/>
              <a:buChar char="Ø"/>
            </a:pPr>
            <a:r>
              <a:rPr lang="en-US" sz="2000" b="1" dirty="0"/>
              <a:t>2023 Jan 03</a:t>
            </a:r>
          </a:p>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r>
              <a:rPr lang="en-US" sz="2000" b="1" dirty="0"/>
              <a:t>2023 Aug 03</a:t>
            </a:r>
          </a:p>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r>
              <a:rPr lang="en-US" sz="2000" b="1" dirty="0"/>
              <a:t>2024 Feb 03</a:t>
            </a:r>
          </a:p>
        </p:txBody>
      </p:sp>
      <p:graphicFrame>
        <p:nvGraphicFramePr>
          <p:cNvPr id="16" name="Object 15">
            <a:extLst>
              <a:ext uri="{FF2B5EF4-FFF2-40B4-BE49-F238E27FC236}">
                <a16:creationId xmlns:a16="http://schemas.microsoft.com/office/drawing/2014/main" id="{EC7E9194-3330-DABF-5735-3684DE4FD9A3}"/>
              </a:ext>
            </a:extLst>
          </p:cNvPr>
          <p:cNvGraphicFramePr>
            <a:graphicFrameLocks noChangeAspect="1"/>
          </p:cNvGraphicFramePr>
          <p:nvPr>
            <p:extLst>
              <p:ext uri="{D42A27DB-BD31-4B8C-83A1-F6EECF244321}">
                <p14:modId xmlns:p14="http://schemas.microsoft.com/office/powerpoint/2010/main" val="2397355614"/>
              </p:ext>
            </p:extLst>
          </p:nvPr>
        </p:nvGraphicFramePr>
        <p:xfrm>
          <a:off x="4609125" y="5382321"/>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8">
                  <p:embed/>
                </p:oleObj>
              </mc:Choice>
              <mc:Fallback>
                <p:oleObj name="Document" showAsIcon="1" r:id="rId2" imgW="914400" imgH="771480" progId="Word.Document.8">
                  <p:embed/>
                  <p:pic>
                    <p:nvPicPr>
                      <p:cNvPr id="7" name="Object 6">
                        <a:extLst>
                          <a:ext uri="{FF2B5EF4-FFF2-40B4-BE49-F238E27FC236}">
                            <a16:creationId xmlns:a16="http://schemas.microsoft.com/office/drawing/2014/main" id="{2E9A6D57-72F9-4F04-A971-DC027FD9E747}"/>
                          </a:ext>
                        </a:extLst>
                      </p:cNvPr>
                      <p:cNvPicPr/>
                      <p:nvPr/>
                    </p:nvPicPr>
                    <p:blipFill>
                      <a:blip r:embed="rId3"/>
                      <a:stretch>
                        <a:fillRect/>
                      </a:stretch>
                    </p:blipFill>
                    <p:spPr>
                      <a:xfrm>
                        <a:off x="4609125" y="538232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462099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130</a:t>
            </a:fld>
            <a:endParaRPr lang="en-AU" dirty="0"/>
          </a:p>
        </p:txBody>
      </p:sp>
      <p:sp>
        <p:nvSpPr>
          <p:cNvPr id="3" name="TextBox 2">
            <a:extLst>
              <a:ext uri="{FF2B5EF4-FFF2-40B4-BE49-F238E27FC236}">
                <a16:creationId xmlns:a16="http://schemas.microsoft.com/office/drawing/2014/main" id="{196AC3D3-EC27-C010-B2BE-7F22FB703615}"/>
              </a:ext>
            </a:extLst>
          </p:cNvPr>
          <p:cNvSpPr txBox="1"/>
          <p:nvPr/>
        </p:nvSpPr>
        <p:spPr>
          <a:xfrm>
            <a:off x="539552" y="1268760"/>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Procedure Steps:</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579A40-3802-93E3-B007-A5510B16B6EB}"/>
              </a:ext>
            </a:extLst>
          </p:cNvPr>
          <p:cNvSpPr txBox="1"/>
          <p:nvPr/>
        </p:nvSpPr>
        <p:spPr>
          <a:xfrm>
            <a:off x="539552" y="1884467"/>
            <a:ext cx="7632848" cy="156966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following procedures are intended to facilitate the daily execution and status reporting of testing</a:t>
            </a:r>
          </a:p>
          <a:p>
            <a:endParaRPr lang="en-US" sz="2400" b="1" dirty="0"/>
          </a:p>
          <a:p>
            <a:endParaRPr lang="en-US" sz="2400" b="1" dirty="0"/>
          </a:p>
        </p:txBody>
      </p:sp>
      <p:sp>
        <p:nvSpPr>
          <p:cNvPr id="9" name="TextBox 8">
            <a:extLst>
              <a:ext uri="{FF2B5EF4-FFF2-40B4-BE49-F238E27FC236}">
                <a16:creationId xmlns:a16="http://schemas.microsoft.com/office/drawing/2014/main" id="{A59C7F4A-8003-753D-FF9F-1BBEE566BF9E}"/>
              </a:ext>
            </a:extLst>
          </p:cNvPr>
          <p:cNvSpPr txBox="1"/>
          <p:nvPr/>
        </p:nvSpPr>
        <p:spPr>
          <a:xfrm>
            <a:off x="441886" y="3380085"/>
            <a:ext cx="8522602" cy="3170099"/>
          </a:xfrm>
          <a:prstGeom prst="rect">
            <a:avLst/>
          </a:prstGeom>
          <a:noFill/>
        </p:spPr>
        <p:txBody>
          <a:bodyPr wrap="square">
            <a:spAutoFit/>
          </a:bodyPr>
          <a:lstStyle/>
          <a:p>
            <a:pPr marL="285750" indent="-285750">
              <a:buFont typeface="Wingdings" panose="05000000000000000000" pitchFamily="2" charset="2"/>
              <a:buChar char="q"/>
            </a:pPr>
            <a:r>
              <a:rPr lang="en-US" sz="2000" b="1" dirty="0">
                <a:latin typeface="Arial" panose="020B0604020202020204" pitchFamily="34" charset="0"/>
                <a:cs typeface="Arial" panose="020B0604020202020204" pitchFamily="34" charset="0"/>
              </a:rPr>
              <a:t>The Testing Coordinators are responsible for updating the “Day to Day Plan Master” and “Daily Schedule” spreadsheets on the H drive.</a:t>
            </a:r>
          </a:p>
          <a:p>
            <a:pPr marL="285750" indent="-28575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2000" b="1" dirty="0">
                <a:latin typeface="Arial" panose="020B0604020202020204" pitchFamily="34" charset="0"/>
                <a:cs typeface="Arial" panose="020B0604020202020204" pitchFamily="34" charset="0"/>
              </a:rPr>
              <a:t>The Test Team Members can view these files on the H Drive.</a:t>
            </a:r>
          </a:p>
          <a:p>
            <a:pPr marL="285750" indent="-28575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2000" b="1" dirty="0">
                <a:latin typeface="Arial" panose="020B0604020202020204" pitchFamily="34" charset="0"/>
                <a:cs typeface="Arial" panose="020B0604020202020204" pitchFamily="34" charset="0"/>
              </a:rPr>
              <a:t>The Scenario owners are responsible on a daily basis for reviewing the Day to Day Plan Master and Daily Schedule plans and providing any updates/changes to the testing coordinators.</a:t>
            </a:r>
          </a:p>
          <a:p>
            <a:pPr marL="285750" indent="-285750">
              <a:buFont typeface="Wingdings" panose="05000000000000000000" pitchFamily="2" charset="2"/>
              <a:buChar char="q"/>
            </a:pPr>
            <a:endParaRPr lang="en-US" sz="2000" b="1" dirty="0"/>
          </a:p>
        </p:txBody>
      </p:sp>
    </p:spTree>
    <p:extLst>
      <p:ext uri="{BB962C8B-B14F-4D97-AF65-F5344CB8AC3E}">
        <p14:creationId xmlns:p14="http://schemas.microsoft.com/office/powerpoint/2010/main" val="3253699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131</a:t>
            </a:fld>
            <a:endParaRPr lang="en-AU" dirty="0"/>
          </a:p>
        </p:txBody>
      </p:sp>
      <p:sp>
        <p:nvSpPr>
          <p:cNvPr id="3" name="TextBox 2">
            <a:extLst>
              <a:ext uri="{FF2B5EF4-FFF2-40B4-BE49-F238E27FC236}">
                <a16:creationId xmlns:a16="http://schemas.microsoft.com/office/drawing/2014/main" id="{1A3FDBBE-9232-B5BB-2DC5-E6CCE3BE3AF9}"/>
              </a:ext>
            </a:extLst>
          </p:cNvPr>
          <p:cNvSpPr txBox="1"/>
          <p:nvPr/>
        </p:nvSpPr>
        <p:spPr>
          <a:xfrm>
            <a:off x="395536"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Steps: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C6274FCE-3829-36E0-9948-501A8F8F7E75}"/>
              </a:ext>
            </a:extLst>
          </p:cNvPr>
          <p:cNvSpPr txBox="1"/>
          <p:nvPr/>
        </p:nvSpPr>
        <p:spPr>
          <a:xfrm>
            <a:off x="395536" y="2039937"/>
            <a:ext cx="8424936" cy="3785652"/>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 daily 4:00 p.m. testing status meeting will be held to discuss the following: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Explain the schedule for the day</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Review any test data needs for the day</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If needed, adjust the testing schedule based on open defects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Open discussions on related issues</a:t>
            </a:r>
          </a:p>
          <a:p>
            <a:pPr marL="342900" indent="-34290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9016836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132</a:t>
            </a:fld>
            <a:endParaRPr lang="en-AU" dirty="0"/>
          </a:p>
        </p:txBody>
      </p:sp>
      <p:sp>
        <p:nvSpPr>
          <p:cNvPr id="3" name="TextBox 2">
            <a:extLst>
              <a:ext uri="{FF2B5EF4-FFF2-40B4-BE49-F238E27FC236}">
                <a16:creationId xmlns:a16="http://schemas.microsoft.com/office/drawing/2014/main" id="{31F05E6E-D943-13F3-58F3-253D119E3D17}"/>
              </a:ext>
            </a:extLst>
          </p:cNvPr>
          <p:cNvSpPr txBox="1"/>
          <p:nvPr/>
        </p:nvSpPr>
        <p:spPr>
          <a:xfrm>
            <a:off x="827584" y="1268760"/>
            <a:ext cx="4607168" cy="646331"/>
          </a:xfrm>
          <a:prstGeom prst="rect">
            <a:avLst/>
          </a:prstGeom>
          <a:noFill/>
        </p:spPr>
        <p:txBody>
          <a:bodyPr wrap="square">
            <a:spAutoFit/>
          </a:bodyPr>
          <a:lstStyle/>
          <a:p>
            <a:r>
              <a:rPr lang="en-US" b="1" dirty="0">
                <a:effectLst/>
                <a:ea typeface="Verdana" panose="020B0604030504040204" pitchFamily="34" charset="0"/>
              </a:rPr>
              <a:t>Appendix A – Database Landscape</a:t>
            </a:r>
            <a:br>
              <a:rPr lang="en-US" dirty="0">
                <a:effectLst/>
                <a:ea typeface="Calibri" panose="020F0502020204030204" pitchFamily="34" charset="0"/>
              </a:rPr>
            </a:br>
            <a:endParaRPr lang="en-US" dirty="0"/>
          </a:p>
        </p:txBody>
      </p:sp>
      <p:pic>
        <p:nvPicPr>
          <p:cNvPr id="6" name="Picture 2">
            <a:extLst>
              <a:ext uri="{FF2B5EF4-FFF2-40B4-BE49-F238E27FC236}">
                <a16:creationId xmlns:a16="http://schemas.microsoft.com/office/drawing/2014/main" id="{0969E0EB-B317-8EAE-ED3F-E310128DA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44592"/>
            <a:ext cx="5832648" cy="437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9462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133</a:t>
            </a:fld>
            <a:endParaRPr lang="en-AU" dirty="0"/>
          </a:p>
        </p:txBody>
      </p:sp>
      <p:sp>
        <p:nvSpPr>
          <p:cNvPr id="3" name="TextBox 2">
            <a:extLst>
              <a:ext uri="{FF2B5EF4-FFF2-40B4-BE49-F238E27FC236}">
                <a16:creationId xmlns:a16="http://schemas.microsoft.com/office/drawing/2014/main" id="{31F05E6E-D943-13F3-58F3-253D119E3D17}"/>
              </a:ext>
            </a:extLst>
          </p:cNvPr>
          <p:cNvSpPr txBox="1"/>
          <p:nvPr/>
        </p:nvSpPr>
        <p:spPr>
          <a:xfrm>
            <a:off x="827584" y="1268760"/>
            <a:ext cx="4607168" cy="646331"/>
          </a:xfrm>
          <a:prstGeom prst="rect">
            <a:avLst/>
          </a:prstGeom>
          <a:noFill/>
        </p:spPr>
        <p:txBody>
          <a:bodyPr wrap="square">
            <a:spAutoFit/>
          </a:bodyPr>
          <a:lstStyle/>
          <a:p>
            <a:r>
              <a:rPr lang="en-US" b="1" dirty="0">
                <a:effectLst/>
                <a:ea typeface="Verdana" panose="020B0604030504040204" pitchFamily="34" charset="0"/>
              </a:rPr>
              <a:t>Exam</a:t>
            </a:r>
            <a:br>
              <a:rPr lang="en-US" dirty="0">
                <a:effectLst/>
                <a:ea typeface="Calibri" panose="020F0502020204030204" pitchFamily="34" charset="0"/>
              </a:rPr>
            </a:br>
            <a:endParaRPr lang="en-US" dirty="0"/>
          </a:p>
        </p:txBody>
      </p:sp>
    </p:spTree>
    <p:extLst>
      <p:ext uri="{BB962C8B-B14F-4D97-AF65-F5344CB8AC3E}">
        <p14:creationId xmlns:p14="http://schemas.microsoft.com/office/powerpoint/2010/main" val="2092993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14</a:t>
            </a:fld>
            <a:endParaRPr lang="en-AU" dirty="0"/>
          </a:p>
        </p:txBody>
      </p:sp>
      <p:sp>
        <p:nvSpPr>
          <p:cNvPr id="3" name="TextBox 2">
            <a:extLst>
              <a:ext uri="{FF2B5EF4-FFF2-40B4-BE49-F238E27FC236}">
                <a16:creationId xmlns:a16="http://schemas.microsoft.com/office/drawing/2014/main" id="{7BBDE16C-D204-0195-38C6-AA0E3E5629BD}"/>
              </a:ext>
            </a:extLst>
          </p:cNvPr>
          <p:cNvSpPr txBox="1"/>
          <p:nvPr/>
        </p:nvSpPr>
        <p:spPr>
          <a:xfrm>
            <a:off x="179512" y="924467"/>
            <a:ext cx="6696744" cy="954107"/>
          </a:xfrm>
          <a:prstGeom prst="rect">
            <a:avLst/>
          </a:prstGeom>
          <a:noFill/>
        </p:spPr>
        <p:txBody>
          <a:bodyPr wrap="square">
            <a:spAutoFit/>
          </a:bodyPr>
          <a:lstStyle/>
          <a:p>
            <a:r>
              <a:rPr lang="en-US" sz="2800" b="1" dirty="0">
                <a:effectLst/>
                <a:ea typeface="Verdana" panose="020B0604030504040204" pitchFamily="34" charset="0"/>
              </a:rPr>
              <a:t>Unit/Development Test</a:t>
            </a:r>
            <a:br>
              <a:rPr lang="en-US" sz="2800" dirty="0">
                <a:effectLst/>
                <a:ea typeface="Calibri" panose="020F0502020204030204" pitchFamily="34" charset="0"/>
              </a:rPr>
            </a:br>
            <a:endParaRPr lang="en-US" sz="2800" dirty="0"/>
          </a:p>
        </p:txBody>
      </p:sp>
      <p:sp>
        <p:nvSpPr>
          <p:cNvPr id="7" name="TextBox 6">
            <a:extLst>
              <a:ext uri="{FF2B5EF4-FFF2-40B4-BE49-F238E27FC236}">
                <a16:creationId xmlns:a16="http://schemas.microsoft.com/office/drawing/2014/main" id="{739A8593-36EE-5CB5-388D-0F22561C4BA4}"/>
              </a:ext>
            </a:extLst>
          </p:cNvPr>
          <p:cNvSpPr txBox="1"/>
          <p:nvPr/>
        </p:nvSpPr>
        <p:spPr>
          <a:xfrm>
            <a:off x="0" y="1727226"/>
            <a:ext cx="8964488" cy="6247864"/>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This is the lowest level of testing where the program or transaction is tested and evaluated for errors.</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Unit testing will be the first test that is completed during the configuration effort and is focused on the program’s inner functions, rather than on the integration.</a:t>
            </a:r>
          </a:p>
          <a:p>
            <a:pPr marL="342900" indent="-342900">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u="sng" dirty="0">
                <a:latin typeface="Arial" panose="020B0604020202020204" pitchFamily="34" charset="0"/>
                <a:cs typeface="Arial" panose="020B0604020202020204" pitchFamily="34" charset="0"/>
              </a:rPr>
              <a:t>Testing focuses on:</a:t>
            </a:r>
          </a:p>
          <a:p>
            <a:pPr marL="342900" indent="-342900">
              <a:buFont typeface="Wingdings" panose="05000000000000000000" pitchFamily="2" charset="2"/>
              <a:buChar char="ü"/>
            </a:pPr>
            <a:endParaRPr lang="en-US" sz="2000" b="1" u="sng"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Master data</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Business processes</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Examples: You can test master data by creating a Customer Information </a:t>
            </a:r>
          </a:p>
          <a:p>
            <a:pPr marL="342900" indent="-342900">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p:txBody>
      </p:sp>
      <p:graphicFrame>
        <p:nvGraphicFramePr>
          <p:cNvPr id="11" name="Object 10">
            <a:extLst>
              <a:ext uri="{FF2B5EF4-FFF2-40B4-BE49-F238E27FC236}">
                <a16:creationId xmlns:a16="http://schemas.microsoft.com/office/drawing/2014/main" id="{425027AD-063B-E9A0-86E8-20BA6811022B}"/>
              </a:ext>
            </a:extLst>
          </p:cNvPr>
          <p:cNvGraphicFramePr>
            <a:graphicFrameLocks noChangeAspect="1"/>
          </p:cNvGraphicFramePr>
          <p:nvPr>
            <p:extLst>
              <p:ext uri="{D42A27DB-BD31-4B8C-83A1-F6EECF244321}">
                <p14:modId xmlns:p14="http://schemas.microsoft.com/office/powerpoint/2010/main" val="3632653695"/>
              </p:ext>
            </p:extLst>
          </p:nvPr>
        </p:nvGraphicFramePr>
        <p:xfrm>
          <a:off x="5004048" y="3503993"/>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8">
                  <p:embed/>
                </p:oleObj>
              </mc:Choice>
              <mc:Fallback>
                <p:oleObj name="Document" showAsIcon="1" r:id="rId2" imgW="914400" imgH="771480" progId="Word.Document.8">
                  <p:embed/>
                  <p:pic>
                    <p:nvPicPr>
                      <p:cNvPr id="4" name="Object 3">
                        <a:extLst>
                          <a:ext uri="{FF2B5EF4-FFF2-40B4-BE49-F238E27FC236}">
                            <a16:creationId xmlns:a16="http://schemas.microsoft.com/office/drawing/2014/main" id="{357F2446-FE63-B245-16B8-6F53F0E0A126}"/>
                          </a:ext>
                        </a:extLst>
                      </p:cNvPr>
                      <p:cNvPicPr/>
                      <p:nvPr/>
                    </p:nvPicPr>
                    <p:blipFill>
                      <a:blip r:embed="rId3"/>
                      <a:stretch>
                        <a:fillRect/>
                      </a:stretch>
                    </p:blipFill>
                    <p:spPr>
                      <a:xfrm>
                        <a:off x="5004048" y="350399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6208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15</a:t>
            </a:fld>
            <a:endParaRPr lang="en-AU" dirty="0"/>
          </a:p>
        </p:txBody>
      </p:sp>
      <p:sp>
        <p:nvSpPr>
          <p:cNvPr id="3" name="TextBox 2">
            <a:extLst>
              <a:ext uri="{FF2B5EF4-FFF2-40B4-BE49-F238E27FC236}">
                <a16:creationId xmlns:a16="http://schemas.microsoft.com/office/drawing/2014/main" id="{859A68C2-4BAA-58D8-6A77-51D113493014}"/>
              </a:ext>
            </a:extLst>
          </p:cNvPr>
          <p:cNvSpPr txBox="1"/>
          <p:nvPr/>
        </p:nvSpPr>
        <p:spPr>
          <a:xfrm>
            <a:off x="611560" y="1124744"/>
            <a:ext cx="6768752" cy="461665"/>
          </a:xfrm>
          <a:prstGeom prst="rect">
            <a:avLst/>
          </a:prstGeom>
          <a:noFill/>
        </p:spPr>
        <p:txBody>
          <a:bodyPr wrap="square">
            <a:spAutoFit/>
          </a:bodyPr>
          <a:lstStyle/>
          <a:p>
            <a:r>
              <a:rPr lang="en-US" sz="2400" b="1" dirty="0">
                <a:effectLst/>
                <a:latin typeface="+mn-lt"/>
                <a:ea typeface="Verdana" panose="020B0604030504040204" pitchFamily="34" charset="0"/>
              </a:rPr>
              <a:t>Unit/Development Test </a:t>
            </a:r>
            <a:r>
              <a:rPr lang="en-US" sz="2400" b="1" dirty="0" err="1">
                <a:effectLst/>
                <a:latin typeface="+mn-lt"/>
                <a:ea typeface="Verdana" panose="020B0604030504040204" pitchFamily="34" charset="0"/>
              </a:rPr>
              <a:t>cont</a:t>
            </a:r>
            <a:r>
              <a:rPr lang="en-US" sz="2400" b="1" dirty="0">
                <a:effectLst/>
                <a:latin typeface="+mn-lt"/>
                <a:ea typeface="Verdana" panose="020B0604030504040204" pitchFamily="34" charset="0"/>
              </a:rPr>
              <a:t>…</a:t>
            </a:r>
            <a:endParaRPr lang="en-US" sz="2400" dirty="0"/>
          </a:p>
        </p:txBody>
      </p:sp>
      <p:sp>
        <p:nvSpPr>
          <p:cNvPr id="7" name="TextBox 6">
            <a:extLst>
              <a:ext uri="{FF2B5EF4-FFF2-40B4-BE49-F238E27FC236}">
                <a16:creationId xmlns:a16="http://schemas.microsoft.com/office/drawing/2014/main" id="{BB4D85F3-DDB2-F005-5703-52F1E651C8FA}"/>
              </a:ext>
            </a:extLst>
          </p:cNvPr>
          <p:cNvSpPr txBox="1"/>
          <p:nvPr/>
        </p:nvSpPr>
        <p:spPr>
          <a:xfrm>
            <a:off x="571774" y="1825892"/>
            <a:ext cx="7562849" cy="3170099"/>
          </a:xfrm>
          <a:prstGeom prst="rect">
            <a:avLst/>
          </a:prstGeom>
          <a:noFill/>
        </p:spPr>
        <p:txBody>
          <a:bodyPr wrap="square">
            <a:spAutoFit/>
          </a:bodyPr>
          <a:lstStyle/>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r>
              <a:rPr lang="en-US" sz="2000" b="1" dirty="0"/>
              <a:t>Creating a Sales Order is an example of a basic business transaction in the Sales and Distribution module.</a:t>
            </a:r>
          </a:p>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t>Besides application testing unit testing is also performed during development and even during technical system testing</a:t>
            </a:r>
            <a:r>
              <a:rPr lang="en-US" sz="2000" dirty="0"/>
              <a:t>.</a:t>
            </a:r>
          </a:p>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endParaRPr lang="en-US" sz="2000" dirty="0"/>
          </a:p>
        </p:txBody>
      </p:sp>
      <p:graphicFrame>
        <p:nvGraphicFramePr>
          <p:cNvPr id="8" name="Object 7">
            <a:extLst>
              <a:ext uri="{FF2B5EF4-FFF2-40B4-BE49-F238E27FC236}">
                <a16:creationId xmlns:a16="http://schemas.microsoft.com/office/drawing/2014/main" id="{AEB7300B-6BB4-EF4D-4612-F3EB1DA8C4E6}"/>
              </a:ext>
            </a:extLst>
          </p:cNvPr>
          <p:cNvGraphicFramePr>
            <a:graphicFrameLocks noChangeAspect="1"/>
          </p:cNvGraphicFramePr>
          <p:nvPr>
            <p:extLst>
              <p:ext uri="{D42A27DB-BD31-4B8C-83A1-F6EECF244321}">
                <p14:modId xmlns:p14="http://schemas.microsoft.com/office/powerpoint/2010/main" val="3937356084"/>
              </p:ext>
            </p:extLst>
          </p:nvPr>
        </p:nvGraphicFramePr>
        <p:xfrm>
          <a:off x="2000744" y="3726050"/>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8">
                  <p:embed/>
                </p:oleObj>
              </mc:Choice>
              <mc:Fallback>
                <p:oleObj name="Document" showAsIcon="1" r:id="rId2" imgW="914400" imgH="771480" progId="Word.Document.8">
                  <p:embed/>
                  <p:pic>
                    <p:nvPicPr>
                      <p:cNvPr id="4" name="Object 3">
                        <a:extLst>
                          <a:ext uri="{FF2B5EF4-FFF2-40B4-BE49-F238E27FC236}">
                            <a16:creationId xmlns:a16="http://schemas.microsoft.com/office/drawing/2014/main" id="{A1D9A9FF-C913-0E73-F747-A380FE749486}"/>
                          </a:ext>
                        </a:extLst>
                      </p:cNvPr>
                      <p:cNvPicPr/>
                      <p:nvPr/>
                    </p:nvPicPr>
                    <p:blipFill>
                      <a:blip r:embed="rId3"/>
                      <a:stretch>
                        <a:fillRect/>
                      </a:stretch>
                    </p:blipFill>
                    <p:spPr>
                      <a:xfrm>
                        <a:off x="2000744" y="372605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89761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16</a:t>
            </a:fld>
            <a:endParaRPr lang="en-AU" dirty="0"/>
          </a:p>
        </p:txBody>
      </p:sp>
      <p:sp>
        <p:nvSpPr>
          <p:cNvPr id="3" name="TextBox 2">
            <a:extLst>
              <a:ext uri="{FF2B5EF4-FFF2-40B4-BE49-F238E27FC236}">
                <a16:creationId xmlns:a16="http://schemas.microsoft.com/office/drawing/2014/main" id="{9E33E0CB-5B22-0798-E78B-8CC9733B69EA}"/>
              </a:ext>
            </a:extLst>
          </p:cNvPr>
          <p:cNvSpPr txBox="1"/>
          <p:nvPr/>
        </p:nvSpPr>
        <p:spPr>
          <a:xfrm>
            <a:off x="1043608" y="980728"/>
            <a:ext cx="6192688" cy="1384995"/>
          </a:xfrm>
          <a:prstGeom prst="rect">
            <a:avLst/>
          </a:prstGeom>
          <a:noFill/>
        </p:spPr>
        <p:txBody>
          <a:bodyPr wrap="square">
            <a:spAutoFit/>
          </a:bodyPr>
          <a:lstStyle/>
          <a:p>
            <a:endParaRPr lang="en-US" sz="2800" dirty="0"/>
          </a:p>
          <a:p>
            <a:r>
              <a:rPr lang="en-US" sz="2800" b="1" dirty="0"/>
              <a:t>Phase 1 - Unit Testing</a:t>
            </a:r>
          </a:p>
          <a:p>
            <a:endParaRPr lang="en-US" sz="2800" dirty="0"/>
          </a:p>
        </p:txBody>
      </p:sp>
      <p:sp>
        <p:nvSpPr>
          <p:cNvPr id="7" name="TextBox 6">
            <a:extLst>
              <a:ext uri="{FF2B5EF4-FFF2-40B4-BE49-F238E27FC236}">
                <a16:creationId xmlns:a16="http://schemas.microsoft.com/office/drawing/2014/main" id="{3C94E577-47E4-0B98-AC3B-E85692E38873}"/>
              </a:ext>
            </a:extLst>
          </p:cNvPr>
          <p:cNvSpPr txBox="1"/>
          <p:nvPr/>
        </p:nvSpPr>
        <p:spPr>
          <a:xfrm>
            <a:off x="1051708" y="2365723"/>
            <a:ext cx="6544479" cy="2862322"/>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Unit testing will be performed as part of the baseline/ 1</a:t>
            </a:r>
            <a:r>
              <a:rPr lang="en-US" sz="2000" b="1" baseline="30000" dirty="0"/>
              <a:t>st</a:t>
            </a:r>
            <a:r>
              <a:rPr lang="en-US" sz="2000" b="1" dirty="0"/>
              <a:t> development and final configuration/ development work packages of the 1</a:t>
            </a:r>
            <a:r>
              <a:rPr lang="en-US" sz="2000" b="1" baseline="30000" dirty="0"/>
              <a:t>st</a:t>
            </a:r>
            <a:r>
              <a:rPr lang="en-US" sz="2000" b="1" dirty="0"/>
              <a:t>  phase of the project</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During configuration development, unit testing is done whenever it is needed. </a:t>
            </a:r>
          </a:p>
          <a:p>
            <a:pPr marL="342900" indent="-342900">
              <a:buFont typeface="Wingdings" panose="05000000000000000000" pitchFamily="2" charset="2"/>
              <a:buChar char="Ø"/>
            </a:pPr>
            <a:endParaRPr lang="en-US" sz="2000" dirty="0"/>
          </a:p>
        </p:txBody>
      </p:sp>
      <p:graphicFrame>
        <p:nvGraphicFramePr>
          <p:cNvPr id="2" name="Object 1">
            <a:extLst>
              <a:ext uri="{FF2B5EF4-FFF2-40B4-BE49-F238E27FC236}">
                <a16:creationId xmlns:a16="http://schemas.microsoft.com/office/drawing/2014/main" id="{E5DAA2CA-BE48-6914-D412-FEA6E7451977}"/>
              </a:ext>
            </a:extLst>
          </p:cNvPr>
          <p:cNvGraphicFramePr>
            <a:graphicFrameLocks noChangeAspect="1"/>
          </p:cNvGraphicFramePr>
          <p:nvPr>
            <p:extLst>
              <p:ext uri="{D42A27DB-BD31-4B8C-83A1-F6EECF244321}">
                <p14:modId xmlns:p14="http://schemas.microsoft.com/office/powerpoint/2010/main" val="3272848083"/>
              </p:ext>
            </p:extLst>
          </p:nvPr>
        </p:nvGraphicFramePr>
        <p:xfrm>
          <a:off x="6671058" y="5081484"/>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6671058" y="5081484"/>
                        <a:ext cx="914400" cy="7715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B80A24C-8303-B732-0AD3-52306B585458}"/>
              </a:ext>
            </a:extLst>
          </p:cNvPr>
          <p:cNvGraphicFramePr>
            <a:graphicFrameLocks noChangeAspect="1"/>
          </p:cNvGraphicFramePr>
          <p:nvPr>
            <p:extLst>
              <p:ext uri="{D42A27DB-BD31-4B8C-83A1-F6EECF244321}">
                <p14:modId xmlns:p14="http://schemas.microsoft.com/office/powerpoint/2010/main" val="2243132537"/>
              </p:ext>
            </p:extLst>
          </p:nvPr>
        </p:nvGraphicFramePr>
        <p:xfrm>
          <a:off x="3357563" y="5055342"/>
          <a:ext cx="914400" cy="771525"/>
        </p:xfrm>
        <a:graphic>
          <a:graphicData uri="http://schemas.openxmlformats.org/presentationml/2006/ole">
            <mc:AlternateContent xmlns:mc="http://schemas.openxmlformats.org/markup-compatibility/2006">
              <mc:Choice xmlns:v="urn:schemas-microsoft-com:vml" Requires="v">
                <p:oleObj name="Worksheet" showAsIcon="1" r:id="rId4" imgW="914400" imgH="771480" progId="Excel.Sheet.12">
                  <p:embed/>
                </p:oleObj>
              </mc:Choice>
              <mc:Fallback>
                <p:oleObj name="Worksheet" showAsIcon="1" r:id="rId4" imgW="914400" imgH="771480" progId="Excel.Sheet.12">
                  <p:embed/>
                  <p:pic>
                    <p:nvPicPr>
                      <p:cNvPr id="0" name=""/>
                      <p:cNvPicPr/>
                      <p:nvPr/>
                    </p:nvPicPr>
                    <p:blipFill>
                      <a:blip r:embed="rId5"/>
                      <a:stretch>
                        <a:fillRect/>
                      </a:stretch>
                    </p:blipFill>
                    <p:spPr>
                      <a:xfrm>
                        <a:off x="3357563" y="5055342"/>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90761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17</a:t>
            </a:fld>
            <a:endParaRPr lang="en-AU" dirty="0"/>
          </a:p>
        </p:txBody>
      </p:sp>
      <p:sp>
        <p:nvSpPr>
          <p:cNvPr id="3" name="TextBox 2">
            <a:extLst>
              <a:ext uri="{FF2B5EF4-FFF2-40B4-BE49-F238E27FC236}">
                <a16:creationId xmlns:a16="http://schemas.microsoft.com/office/drawing/2014/main" id="{7EB2BAD0-9B3D-8BE4-4A26-48C65C872F86}"/>
              </a:ext>
            </a:extLst>
          </p:cNvPr>
          <p:cNvSpPr txBox="1"/>
          <p:nvPr/>
        </p:nvSpPr>
        <p:spPr>
          <a:xfrm>
            <a:off x="1259632" y="1052736"/>
            <a:ext cx="6336556" cy="1200329"/>
          </a:xfrm>
          <a:prstGeom prst="rect">
            <a:avLst/>
          </a:prstGeom>
          <a:noFill/>
        </p:spPr>
        <p:txBody>
          <a:bodyPr wrap="square">
            <a:spAutoFit/>
          </a:bodyPr>
          <a:lstStyle/>
          <a:p>
            <a:endParaRPr lang="en-US" sz="2400" dirty="0"/>
          </a:p>
          <a:p>
            <a:r>
              <a:rPr lang="en-US" sz="2400" b="1" dirty="0"/>
              <a:t>Phase 1- Unit Testing continues</a:t>
            </a:r>
          </a:p>
          <a:p>
            <a:endParaRPr lang="en-US" sz="2400" dirty="0"/>
          </a:p>
        </p:txBody>
      </p:sp>
      <p:sp>
        <p:nvSpPr>
          <p:cNvPr id="7" name="TextBox 6">
            <a:extLst>
              <a:ext uri="{FF2B5EF4-FFF2-40B4-BE49-F238E27FC236}">
                <a16:creationId xmlns:a16="http://schemas.microsoft.com/office/drawing/2014/main" id="{E7FD0448-7C26-D384-FD10-8F8B2F9F4400}"/>
              </a:ext>
            </a:extLst>
          </p:cNvPr>
          <p:cNvSpPr txBox="1"/>
          <p:nvPr/>
        </p:nvSpPr>
        <p:spPr>
          <a:xfrm>
            <a:off x="1259631" y="2390161"/>
            <a:ext cx="6598493" cy="2554545"/>
          </a:xfrm>
          <a:prstGeom prst="rect">
            <a:avLst/>
          </a:prstGeom>
          <a:noFill/>
        </p:spPr>
        <p:txBody>
          <a:bodyPr wrap="square">
            <a:spAutoFit/>
          </a:bodyPr>
          <a:lstStyle/>
          <a:p>
            <a:pPr marL="285750" indent="-285750">
              <a:buFont typeface="Wingdings" panose="05000000000000000000" pitchFamily="2" charset="2"/>
              <a:buChar char="q"/>
            </a:pPr>
            <a:endParaRPr lang="en-US" sz="2000" b="1" dirty="0"/>
          </a:p>
          <a:p>
            <a:pPr marL="285750" indent="-285750">
              <a:buFont typeface="Wingdings" panose="05000000000000000000" pitchFamily="2" charset="2"/>
              <a:buChar char="q"/>
            </a:pPr>
            <a:r>
              <a:rPr lang="en-US" sz="2000" b="1" dirty="0"/>
              <a:t>The BPML or Excel tracks the status of the unit testing. </a:t>
            </a:r>
          </a:p>
          <a:p>
            <a:pPr marL="285750" indent="-285750">
              <a:buFont typeface="Wingdings" panose="05000000000000000000" pitchFamily="2" charset="2"/>
              <a:buChar char="q"/>
            </a:pPr>
            <a:endParaRPr lang="en-US" sz="2000" b="1" dirty="0"/>
          </a:p>
          <a:p>
            <a:pPr marL="285750" indent="-285750">
              <a:buFont typeface="Wingdings" panose="05000000000000000000" pitchFamily="2" charset="2"/>
              <a:buChar char="q"/>
            </a:pPr>
            <a:r>
              <a:rPr lang="en-US" sz="2000" b="1" dirty="0"/>
              <a:t>For development testing, a separate tool or spreadsheet will be used to track interfaces, conversions, and enhancements.</a:t>
            </a:r>
          </a:p>
          <a:p>
            <a:pPr marL="285750" indent="-285750">
              <a:buFont typeface="Wingdings" panose="05000000000000000000" pitchFamily="2" charset="2"/>
              <a:buChar char="q"/>
            </a:pPr>
            <a:endParaRPr lang="en-US" sz="2000" dirty="0"/>
          </a:p>
        </p:txBody>
      </p:sp>
      <p:graphicFrame>
        <p:nvGraphicFramePr>
          <p:cNvPr id="8" name="Object 7">
            <a:extLst>
              <a:ext uri="{FF2B5EF4-FFF2-40B4-BE49-F238E27FC236}">
                <a16:creationId xmlns:a16="http://schemas.microsoft.com/office/drawing/2014/main" id="{150B15E2-7354-D991-3155-8F817EEE844F}"/>
              </a:ext>
            </a:extLst>
          </p:cNvPr>
          <p:cNvGraphicFramePr>
            <a:graphicFrameLocks noChangeAspect="1"/>
          </p:cNvGraphicFramePr>
          <p:nvPr>
            <p:extLst>
              <p:ext uri="{D42A27DB-BD31-4B8C-83A1-F6EECF244321}">
                <p14:modId xmlns:p14="http://schemas.microsoft.com/office/powerpoint/2010/main" val="114099152"/>
              </p:ext>
            </p:extLst>
          </p:nvPr>
        </p:nvGraphicFramePr>
        <p:xfrm>
          <a:off x="5724128" y="4385667"/>
          <a:ext cx="914400" cy="771525"/>
        </p:xfrm>
        <a:graphic>
          <a:graphicData uri="http://schemas.openxmlformats.org/presentationml/2006/ole">
            <mc:AlternateContent xmlns:mc="http://schemas.openxmlformats.org/markup-compatibility/2006">
              <mc:Choice xmlns:v="urn:schemas-microsoft-com:vml" Requires="v">
                <p:oleObj name="Worksheet" showAsIcon="1" r:id="rId2" imgW="914400" imgH="771480" progId="Excel.Sheet.8">
                  <p:embed/>
                </p:oleObj>
              </mc:Choice>
              <mc:Fallback>
                <p:oleObj name="Worksheet" showAsIcon="1" r:id="rId2" imgW="914400" imgH="771480" progId="Excel.Sheet.8">
                  <p:embed/>
                  <p:pic>
                    <p:nvPicPr>
                      <p:cNvPr id="6" name="Object 5">
                        <a:extLst>
                          <a:ext uri="{FF2B5EF4-FFF2-40B4-BE49-F238E27FC236}">
                            <a16:creationId xmlns:a16="http://schemas.microsoft.com/office/drawing/2014/main" id="{0C9CC8BE-E604-A101-A4FB-DF5460A9CADC}"/>
                          </a:ext>
                        </a:extLst>
                      </p:cNvPr>
                      <p:cNvPicPr/>
                      <p:nvPr/>
                    </p:nvPicPr>
                    <p:blipFill>
                      <a:blip r:embed="rId3"/>
                      <a:stretch>
                        <a:fillRect/>
                      </a:stretch>
                    </p:blipFill>
                    <p:spPr>
                      <a:xfrm>
                        <a:off x="5724128" y="4385667"/>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9334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18</a:t>
            </a:fld>
            <a:endParaRPr lang="en-AU" dirty="0"/>
          </a:p>
        </p:txBody>
      </p:sp>
      <p:sp>
        <p:nvSpPr>
          <p:cNvPr id="3" name="TextBox 2">
            <a:extLst>
              <a:ext uri="{FF2B5EF4-FFF2-40B4-BE49-F238E27FC236}">
                <a16:creationId xmlns:a16="http://schemas.microsoft.com/office/drawing/2014/main" id="{E4757F48-4AF3-1C2F-9F23-9841C97BFBA4}"/>
              </a:ext>
            </a:extLst>
          </p:cNvPr>
          <p:cNvSpPr txBox="1"/>
          <p:nvPr/>
        </p:nvSpPr>
        <p:spPr>
          <a:xfrm>
            <a:off x="899592" y="1052736"/>
            <a:ext cx="4607168" cy="1384995"/>
          </a:xfrm>
          <a:prstGeom prst="rect">
            <a:avLst/>
          </a:prstGeom>
          <a:noFill/>
        </p:spPr>
        <p:txBody>
          <a:bodyPr wrap="square">
            <a:spAutoFit/>
          </a:bodyPr>
          <a:lstStyle/>
          <a:p>
            <a:br>
              <a:rPr lang="en-US" sz="2800"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Test Documentation</a:t>
            </a:r>
            <a:br>
              <a:rPr lang="en-US" sz="2800" dirty="0">
                <a:latin typeface="Arial" panose="020B0604020202020204" pitchFamily="34" charset="0"/>
                <a:cs typeface="Arial" panose="020B0604020202020204" pitchFamily="34" charset="0"/>
              </a:rPr>
            </a:br>
            <a:endParaRPr lang="en-US" sz="2800" dirty="0"/>
          </a:p>
        </p:txBody>
      </p:sp>
      <p:sp>
        <p:nvSpPr>
          <p:cNvPr id="7" name="TextBox 6">
            <a:extLst>
              <a:ext uri="{FF2B5EF4-FFF2-40B4-BE49-F238E27FC236}">
                <a16:creationId xmlns:a16="http://schemas.microsoft.com/office/drawing/2014/main" id="{AEF0CF1A-2EF1-D9E6-F05A-B1A44744B4B1}"/>
              </a:ext>
            </a:extLst>
          </p:cNvPr>
          <p:cNvSpPr txBox="1"/>
          <p:nvPr/>
        </p:nvSpPr>
        <p:spPr>
          <a:xfrm>
            <a:off x="755576" y="2437731"/>
            <a:ext cx="7322647" cy="2246769"/>
          </a:xfrm>
          <a:prstGeom prst="rect">
            <a:avLst/>
          </a:prstGeom>
          <a:noFill/>
        </p:spPr>
        <p:txBody>
          <a:bodyPr wrap="square">
            <a:spAutoFit/>
          </a:bodyPr>
          <a:lstStyle/>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Because unit test concentrates on testing single transactions during the ongoing configuration/ development process there is normally no need to develop detailed test documentation. </a:t>
            </a:r>
          </a:p>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7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19</a:t>
            </a:fld>
            <a:endParaRPr lang="en-AU" dirty="0"/>
          </a:p>
        </p:txBody>
      </p:sp>
      <p:sp>
        <p:nvSpPr>
          <p:cNvPr id="3" name="TextBox 2">
            <a:extLst>
              <a:ext uri="{FF2B5EF4-FFF2-40B4-BE49-F238E27FC236}">
                <a16:creationId xmlns:a16="http://schemas.microsoft.com/office/drawing/2014/main" id="{ABD05C96-3521-09CD-9725-1D94A320EBB1}"/>
              </a:ext>
            </a:extLst>
          </p:cNvPr>
          <p:cNvSpPr txBox="1"/>
          <p:nvPr/>
        </p:nvSpPr>
        <p:spPr>
          <a:xfrm>
            <a:off x="683568" y="1124744"/>
            <a:ext cx="612068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 Documentation continues</a:t>
            </a:r>
            <a:endParaRPr lang="en-US" sz="2400" dirty="0"/>
          </a:p>
        </p:txBody>
      </p:sp>
      <p:sp>
        <p:nvSpPr>
          <p:cNvPr id="7" name="TextBox 6">
            <a:extLst>
              <a:ext uri="{FF2B5EF4-FFF2-40B4-BE49-F238E27FC236}">
                <a16:creationId xmlns:a16="http://schemas.microsoft.com/office/drawing/2014/main" id="{10F52597-AD12-531F-7296-D9DD67C86F94}"/>
              </a:ext>
            </a:extLst>
          </p:cNvPr>
          <p:cNvSpPr txBox="1"/>
          <p:nvPr/>
        </p:nvSpPr>
        <p:spPr>
          <a:xfrm>
            <a:off x="683568" y="1700808"/>
            <a:ext cx="7056784" cy="255454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For simple transactions, testing can be done straightforwardly during configuration/ development and the results (status T = Tested and any comments) can be recorded in the corresponding Testing Tool  or Excel</a:t>
            </a:r>
          </a:p>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B9A8CF09-9BCC-FE21-0B8D-B51C46B05001}"/>
              </a:ext>
            </a:extLst>
          </p:cNvPr>
          <p:cNvGraphicFramePr>
            <a:graphicFrameLocks noChangeAspect="1"/>
          </p:cNvGraphicFramePr>
          <p:nvPr>
            <p:extLst>
              <p:ext uri="{D42A27DB-BD31-4B8C-83A1-F6EECF244321}">
                <p14:modId xmlns:p14="http://schemas.microsoft.com/office/powerpoint/2010/main" val="3534436089"/>
              </p:ext>
            </p:extLst>
          </p:nvPr>
        </p:nvGraphicFramePr>
        <p:xfrm>
          <a:off x="5638800" y="4684920"/>
          <a:ext cx="914400" cy="771525"/>
        </p:xfrm>
        <a:graphic>
          <a:graphicData uri="http://schemas.openxmlformats.org/presentationml/2006/ole">
            <mc:AlternateContent xmlns:mc="http://schemas.openxmlformats.org/markup-compatibility/2006">
              <mc:Choice xmlns:v="urn:schemas-microsoft-com:vml" Requires="v">
                <p:oleObj name="Worksheet" showAsIcon="1" r:id="rId2" imgW="914400" imgH="771480" progId="Excel.Sheet.8">
                  <p:embed/>
                </p:oleObj>
              </mc:Choice>
              <mc:Fallback>
                <p:oleObj name="Worksheet" showAsIcon="1" r:id="rId2" imgW="914400" imgH="771480" progId="Excel.Sheet.8">
                  <p:embed/>
                  <p:pic>
                    <p:nvPicPr>
                      <p:cNvPr id="4" name="Object 3">
                        <a:extLst>
                          <a:ext uri="{FF2B5EF4-FFF2-40B4-BE49-F238E27FC236}">
                            <a16:creationId xmlns:a16="http://schemas.microsoft.com/office/drawing/2014/main" id="{CD1497FD-64CE-5A25-690A-7D6FFAFCF15E}"/>
                          </a:ext>
                        </a:extLst>
                      </p:cNvPr>
                      <p:cNvPicPr/>
                      <p:nvPr/>
                    </p:nvPicPr>
                    <p:blipFill>
                      <a:blip r:embed="rId3"/>
                      <a:stretch>
                        <a:fillRect/>
                      </a:stretch>
                    </p:blipFill>
                    <p:spPr>
                      <a:xfrm>
                        <a:off x="5638800" y="468492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06915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a:t>
            </a:fld>
            <a:endParaRPr lang="en-AU" dirty="0"/>
          </a:p>
        </p:txBody>
      </p:sp>
      <p:sp>
        <p:nvSpPr>
          <p:cNvPr id="3" name="TextBox 2">
            <a:extLst>
              <a:ext uri="{FF2B5EF4-FFF2-40B4-BE49-F238E27FC236}">
                <a16:creationId xmlns:a16="http://schemas.microsoft.com/office/drawing/2014/main" id="{20ABA241-8845-C8E3-AAFE-89EFED657C10}"/>
              </a:ext>
            </a:extLst>
          </p:cNvPr>
          <p:cNvSpPr txBox="1"/>
          <p:nvPr/>
        </p:nvSpPr>
        <p:spPr>
          <a:xfrm>
            <a:off x="1115616" y="1196752"/>
            <a:ext cx="6840012" cy="954107"/>
          </a:xfrm>
          <a:prstGeom prst="rect">
            <a:avLst/>
          </a:prstGeom>
          <a:noFill/>
        </p:spPr>
        <p:txBody>
          <a:bodyPr wrap="square">
            <a:spAutoFit/>
          </a:bodyPr>
          <a:lstStyle/>
          <a:p>
            <a:r>
              <a:rPr lang="en-US" sz="2800" b="1" dirty="0"/>
              <a:t>Chapter 7_ Testing Practical Approach</a:t>
            </a:r>
          </a:p>
          <a:p>
            <a:endParaRPr lang="en-US" sz="2800" b="1" dirty="0"/>
          </a:p>
        </p:txBody>
      </p:sp>
      <p:sp>
        <p:nvSpPr>
          <p:cNvPr id="7" name="TextBox 6">
            <a:extLst>
              <a:ext uri="{FF2B5EF4-FFF2-40B4-BE49-F238E27FC236}">
                <a16:creationId xmlns:a16="http://schemas.microsoft.com/office/drawing/2014/main" id="{6B0D6297-6716-D412-A688-CD56ADC1AAAC}"/>
              </a:ext>
            </a:extLst>
          </p:cNvPr>
          <p:cNvSpPr txBox="1"/>
          <p:nvPr/>
        </p:nvSpPr>
        <p:spPr>
          <a:xfrm>
            <a:off x="1188372" y="2492896"/>
            <a:ext cx="6984028" cy="461665"/>
          </a:xfrm>
          <a:prstGeom prst="rect">
            <a:avLst/>
          </a:prstGeom>
          <a:noFill/>
        </p:spPr>
        <p:txBody>
          <a:bodyPr wrap="square">
            <a:spAutoFit/>
          </a:bodyPr>
          <a:lstStyle/>
          <a:p>
            <a:r>
              <a:rPr lang="en-US" sz="2400" b="1" dirty="0"/>
              <a:t>ABC Software Testing Process &amp; Procedures</a:t>
            </a:r>
          </a:p>
        </p:txBody>
      </p:sp>
    </p:spTree>
    <p:extLst>
      <p:ext uri="{BB962C8B-B14F-4D97-AF65-F5344CB8AC3E}">
        <p14:creationId xmlns:p14="http://schemas.microsoft.com/office/powerpoint/2010/main" val="1195576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20</a:t>
            </a:fld>
            <a:endParaRPr lang="en-AU" dirty="0"/>
          </a:p>
        </p:txBody>
      </p:sp>
      <p:sp>
        <p:nvSpPr>
          <p:cNvPr id="3" name="TextBox 2">
            <a:extLst>
              <a:ext uri="{FF2B5EF4-FFF2-40B4-BE49-F238E27FC236}">
                <a16:creationId xmlns:a16="http://schemas.microsoft.com/office/drawing/2014/main" id="{B89C1CD7-6E5D-524E-81F9-21294686569D}"/>
              </a:ext>
            </a:extLst>
          </p:cNvPr>
          <p:cNvSpPr txBox="1"/>
          <p:nvPr/>
        </p:nvSpPr>
        <p:spPr>
          <a:xfrm>
            <a:off x="827584" y="1124744"/>
            <a:ext cx="640871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 Documentation continues</a:t>
            </a:r>
            <a:endParaRPr lang="en-US" sz="2400" dirty="0"/>
          </a:p>
        </p:txBody>
      </p:sp>
      <p:sp>
        <p:nvSpPr>
          <p:cNvPr id="7" name="TextBox 6">
            <a:extLst>
              <a:ext uri="{FF2B5EF4-FFF2-40B4-BE49-F238E27FC236}">
                <a16:creationId xmlns:a16="http://schemas.microsoft.com/office/drawing/2014/main" id="{BE0EA4DB-29F2-F9F5-C2C0-CBF1E4DDDDF8}"/>
              </a:ext>
            </a:extLst>
          </p:cNvPr>
          <p:cNvSpPr txBox="1"/>
          <p:nvPr/>
        </p:nvSpPr>
        <p:spPr>
          <a:xfrm>
            <a:off x="827584" y="1916832"/>
            <a:ext cx="7562850" cy="1631216"/>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However, some transactions are very complex involving multiple screens, functions, and variations to run.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74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21</a:t>
            </a:fld>
            <a:endParaRPr lang="en-AU" dirty="0"/>
          </a:p>
        </p:txBody>
      </p:sp>
      <p:sp>
        <p:nvSpPr>
          <p:cNvPr id="3" name="TextBox 2">
            <a:extLst>
              <a:ext uri="{FF2B5EF4-FFF2-40B4-BE49-F238E27FC236}">
                <a16:creationId xmlns:a16="http://schemas.microsoft.com/office/drawing/2014/main" id="{5D5852BD-DB9F-66C6-FB81-66D533276040}"/>
              </a:ext>
            </a:extLst>
          </p:cNvPr>
          <p:cNvSpPr txBox="1"/>
          <p:nvPr/>
        </p:nvSpPr>
        <p:spPr>
          <a:xfrm>
            <a:off x="827584" y="1124744"/>
            <a:ext cx="604867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 Documentation continues</a:t>
            </a:r>
            <a:endParaRPr lang="en-US" sz="2400" dirty="0"/>
          </a:p>
        </p:txBody>
      </p:sp>
      <p:sp>
        <p:nvSpPr>
          <p:cNvPr id="7" name="TextBox 6">
            <a:extLst>
              <a:ext uri="{FF2B5EF4-FFF2-40B4-BE49-F238E27FC236}">
                <a16:creationId xmlns:a16="http://schemas.microsoft.com/office/drawing/2014/main" id="{15EF0FAE-326D-9546-89B5-D41C13B787A7}"/>
              </a:ext>
            </a:extLst>
          </p:cNvPr>
          <p:cNvSpPr txBox="1"/>
          <p:nvPr/>
        </p:nvSpPr>
        <p:spPr>
          <a:xfrm>
            <a:off x="759663" y="1724839"/>
            <a:ext cx="7098461" cy="2246769"/>
          </a:xfrm>
          <a:prstGeom prst="rect">
            <a:avLst/>
          </a:prstGeom>
          <a:noFill/>
        </p:spPr>
        <p:txBody>
          <a:bodyPr wrap="square">
            <a:spAutoFit/>
          </a:bodyPr>
          <a:lstStyle/>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Those transactions (e.g. Sales orders) can be documented and tested with a BPP/ excel, maintaining the test section with test conditions and variations of the standard transaction.</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678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22</a:t>
            </a:fld>
            <a:endParaRPr lang="en-AU" dirty="0"/>
          </a:p>
        </p:txBody>
      </p:sp>
      <p:sp>
        <p:nvSpPr>
          <p:cNvPr id="3" name="TextBox 2">
            <a:extLst>
              <a:ext uri="{FF2B5EF4-FFF2-40B4-BE49-F238E27FC236}">
                <a16:creationId xmlns:a16="http://schemas.microsoft.com/office/drawing/2014/main" id="{CC0832CB-1ABB-39E3-FDC1-A8477D2AC52C}"/>
              </a:ext>
            </a:extLst>
          </p:cNvPr>
          <p:cNvSpPr txBox="1"/>
          <p:nvPr/>
        </p:nvSpPr>
        <p:spPr>
          <a:xfrm>
            <a:off x="899592" y="1124744"/>
            <a:ext cx="4607168" cy="1384995"/>
          </a:xfrm>
          <a:prstGeom prst="rect">
            <a:avLst/>
          </a:prstGeom>
          <a:noFill/>
        </p:spPr>
        <p:txBody>
          <a:bodyPr wrap="square">
            <a:spAutoFit/>
          </a:bodyPr>
          <a:lstStyle/>
          <a:p>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Roles</a:t>
            </a:r>
            <a:br>
              <a:rPr lang="en-US" sz="2800" b="1" dirty="0">
                <a:latin typeface="Arial" panose="020B0604020202020204" pitchFamily="34" charset="0"/>
                <a:cs typeface="Arial" panose="020B0604020202020204" pitchFamily="34" charset="0"/>
              </a:rPr>
            </a:br>
            <a:endParaRPr lang="en-US" sz="2800" dirty="0"/>
          </a:p>
        </p:txBody>
      </p:sp>
      <p:sp>
        <p:nvSpPr>
          <p:cNvPr id="7" name="TextBox 6">
            <a:extLst>
              <a:ext uri="{FF2B5EF4-FFF2-40B4-BE49-F238E27FC236}">
                <a16:creationId xmlns:a16="http://schemas.microsoft.com/office/drawing/2014/main" id="{BF5633EE-67DB-4BAA-47CC-1E3E7BD8E7C9}"/>
              </a:ext>
            </a:extLst>
          </p:cNvPr>
          <p:cNvSpPr txBox="1"/>
          <p:nvPr/>
        </p:nvSpPr>
        <p:spPr>
          <a:xfrm>
            <a:off x="755576" y="2593936"/>
            <a:ext cx="7488832" cy="1631216"/>
          </a:xfrm>
          <a:prstGeom prst="rect">
            <a:avLst/>
          </a:prstGeom>
          <a:noFill/>
        </p:spPr>
        <p:txBody>
          <a:bodyPr wrap="square">
            <a:spAutoFit/>
          </a:bodyPr>
          <a:lstStyle/>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Consultants/ developers configure/develop the system during Baseline configuration/ development and perform unit testing for Baseline.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512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23</a:t>
            </a:fld>
            <a:endParaRPr lang="en-AU" dirty="0"/>
          </a:p>
        </p:txBody>
      </p:sp>
      <p:sp>
        <p:nvSpPr>
          <p:cNvPr id="3" name="TextBox 2">
            <a:extLst>
              <a:ext uri="{FF2B5EF4-FFF2-40B4-BE49-F238E27FC236}">
                <a16:creationId xmlns:a16="http://schemas.microsoft.com/office/drawing/2014/main" id="{351D0777-BA53-AE17-48D5-4E125DBEDF9F}"/>
              </a:ext>
            </a:extLst>
          </p:cNvPr>
          <p:cNvSpPr txBox="1"/>
          <p:nvPr/>
        </p:nvSpPr>
        <p:spPr>
          <a:xfrm>
            <a:off x="611560"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Roles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C52FA46F-817D-D67F-105D-6504FBFBBFBB}"/>
              </a:ext>
            </a:extLst>
          </p:cNvPr>
          <p:cNvSpPr txBox="1"/>
          <p:nvPr/>
        </p:nvSpPr>
        <p:spPr>
          <a:xfrm>
            <a:off x="583178" y="2204864"/>
            <a:ext cx="7877254" cy="1631216"/>
          </a:xfrm>
          <a:prstGeom prst="rect">
            <a:avLst/>
          </a:prstGeom>
          <a:noFill/>
        </p:spPr>
        <p:txBody>
          <a:bodyPr wrap="square">
            <a:spAutoFit/>
          </a:bodyPr>
          <a:lstStyle/>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During the Final Scope configuration/ development, test/ developing team members learn transactions/ processes and perform some unit testing</a:t>
            </a:r>
          </a:p>
        </p:txBody>
      </p:sp>
    </p:spTree>
    <p:extLst>
      <p:ext uri="{BB962C8B-B14F-4D97-AF65-F5344CB8AC3E}">
        <p14:creationId xmlns:p14="http://schemas.microsoft.com/office/powerpoint/2010/main" val="92024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24</a:t>
            </a:fld>
            <a:endParaRPr lang="en-AU" dirty="0"/>
          </a:p>
        </p:txBody>
      </p:sp>
      <p:sp>
        <p:nvSpPr>
          <p:cNvPr id="3" name="TextBox 2">
            <a:extLst>
              <a:ext uri="{FF2B5EF4-FFF2-40B4-BE49-F238E27FC236}">
                <a16:creationId xmlns:a16="http://schemas.microsoft.com/office/drawing/2014/main" id="{24D003E4-8A32-421A-A5D1-EFC36C58B23C}"/>
              </a:ext>
            </a:extLst>
          </p:cNvPr>
          <p:cNvSpPr txBox="1"/>
          <p:nvPr/>
        </p:nvSpPr>
        <p:spPr>
          <a:xfrm>
            <a:off x="467544" y="1268760"/>
            <a:ext cx="6840760"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System Test Environments</a:t>
            </a:r>
            <a:br>
              <a:rPr lang="en-US" sz="2800" b="1" dirty="0">
                <a:latin typeface="Arial" panose="020B0604020202020204" pitchFamily="34" charset="0"/>
                <a:cs typeface="Arial" panose="020B0604020202020204" pitchFamily="34" charset="0"/>
              </a:rPr>
            </a:br>
            <a:endParaRPr lang="en-US" sz="2800" dirty="0"/>
          </a:p>
        </p:txBody>
      </p:sp>
      <p:sp>
        <p:nvSpPr>
          <p:cNvPr id="7" name="TextBox 6">
            <a:extLst>
              <a:ext uri="{FF2B5EF4-FFF2-40B4-BE49-F238E27FC236}">
                <a16:creationId xmlns:a16="http://schemas.microsoft.com/office/drawing/2014/main" id="{A6BDEDFF-D0AB-8CA5-8056-E259E791A410}"/>
              </a:ext>
            </a:extLst>
          </p:cNvPr>
          <p:cNvSpPr txBox="1"/>
          <p:nvPr/>
        </p:nvSpPr>
        <p:spPr>
          <a:xfrm>
            <a:off x="611560" y="2704711"/>
            <a:ext cx="7848872" cy="2862322"/>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Unit testing is performed in the development system, using a different testing environment.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Development testing will be performed in the development environment.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Therefore, the configuration/ development settings (objects) must be copied to the other environment before testing.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606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25</a:t>
            </a:fld>
            <a:endParaRPr lang="en-AU" dirty="0"/>
          </a:p>
        </p:txBody>
      </p:sp>
      <p:sp>
        <p:nvSpPr>
          <p:cNvPr id="3" name="TextBox 2">
            <a:extLst>
              <a:ext uri="{FF2B5EF4-FFF2-40B4-BE49-F238E27FC236}">
                <a16:creationId xmlns:a16="http://schemas.microsoft.com/office/drawing/2014/main" id="{34B2C416-F9D2-2980-3692-611BE4E38785}"/>
              </a:ext>
            </a:extLst>
          </p:cNvPr>
          <p:cNvSpPr txBox="1"/>
          <p:nvPr/>
        </p:nvSpPr>
        <p:spPr>
          <a:xfrm>
            <a:off x="611560"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Note …</a:t>
            </a:r>
            <a:endParaRPr lang="en-US" sz="2400" dirty="0"/>
          </a:p>
        </p:txBody>
      </p:sp>
      <p:sp>
        <p:nvSpPr>
          <p:cNvPr id="7" name="TextBox 6">
            <a:extLst>
              <a:ext uri="{FF2B5EF4-FFF2-40B4-BE49-F238E27FC236}">
                <a16:creationId xmlns:a16="http://schemas.microsoft.com/office/drawing/2014/main" id="{6C2667FF-C5D6-08EA-19A2-F1D221D81EA7}"/>
              </a:ext>
            </a:extLst>
          </p:cNvPr>
          <p:cNvSpPr txBox="1"/>
          <p:nvPr/>
        </p:nvSpPr>
        <p:spPr>
          <a:xfrm>
            <a:off x="616568" y="1913841"/>
            <a:ext cx="7123783" cy="3477875"/>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NO official testing will be done in the sandbox/ training environment – Sandbox is for team members to “play” without the worry of breaking the system.</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Lastly, no testing is performed in the configuration/ development environment.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This development environment is the “golden” environment where the configuration/ development is clean and used as the master</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286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26</a:t>
            </a:fld>
            <a:endParaRPr lang="en-AU" dirty="0"/>
          </a:p>
        </p:txBody>
      </p:sp>
      <p:sp>
        <p:nvSpPr>
          <p:cNvPr id="3" name="TextBox 2">
            <a:extLst>
              <a:ext uri="{FF2B5EF4-FFF2-40B4-BE49-F238E27FC236}">
                <a16:creationId xmlns:a16="http://schemas.microsoft.com/office/drawing/2014/main" id="{304C77AA-45CF-728E-383A-1F3B50BDE907}"/>
              </a:ext>
            </a:extLst>
          </p:cNvPr>
          <p:cNvSpPr txBox="1"/>
          <p:nvPr/>
        </p:nvSpPr>
        <p:spPr>
          <a:xfrm>
            <a:off x="689535" y="980728"/>
            <a:ext cx="5033249" cy="1384995"/>
          </a:xfrm>
          <a:prstGeom prst="rect">
            <a:avLst/>
          </a:prstGeom>
          <a:noFill/>
        </p:spPr>
        <p:txBody>
          <a:bodyPr wrap="square">
            <a:spAutoFit/>
          </a:bodyPr>
          <a:lstStyle/>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Phase 2 - Integration Testing</a:t>
            </a:r>
          </a:p>
          <a:p>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56D50A7-9065-98E1-ADCB-B819CC9D0BA8}"/>
              </a:ext>
            </a:extLst>
          </p:cNvPr>
          <p:cNvSpPr txBox="1"/>
          <p:nvPr/>
        </p:nvSpPr>
        <p:spPr>
          <a:xfrm>
            <a:off x="689535" y="2702059"/>
            <a:ext cx="7842905" cy="3785652"/>
          </a:xfrm>
          <a:prstGeom prst="rect">
            <a:avLst/>
          </a:prstGeom>
          <a:noFill/>
        </p:spPr>
        <p:txBody>
          <a:bodyPr wrap="square">
            <a:spAutoFit/>
          </a:bodyPr>
          <a:lstStyle/>
          <a:p>
            <a:r>
              <a:rPr lang="en-US" sz="2000" b="1" u="sng" dirty="0">
                <a:latin typeface="Arial" panose="020B0604020202020204" pitchFamily="34" charset="0"/>
                <a:cs typeface="Arial" panose="020B0604020202020204" pitchFamily="34" charset="0"/>
              </a:rPr>
              <a:t>Purpose:</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purpose of the Integration Test is to verify that all aspects of the technologies work according to the specifications developed in the detailed design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Are properly integrated and ready for production.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Integration Test focuses on the end-to-end business processes and integration points (interfaces, conversions, and forms).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326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27</a:t>
            </a:fld>
            <a:endParaRPr lang="en-AU" dirty="0"/>
          </a:p>
        </p:txBody>
      </p:sp>
      <p:sp>
        <p:nvSpPr>
          <p:cNvPr id="3" name="TextBox 2">
            <a:extLst>
              <a:ext uri="{FF2B5EF4-FFF2-40B4-BE49-F238E27FC236}">
                <a16:creationId xmlns:a16="http://schemas.microsoft.com/office/drawing/2014/main" id="{B2FE4843-770A-58DC-299B-236342CCB6D6}"/>
              </a:ext>
            </a:extLst>
          </p:cNvPr>
          <p:cNvSpPr txBox="1"/>
          <p:nvPr/>
        </p:nvSpPr>
        <p:spPr>
          <a:xfrm>
            <a:off x="755576"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Integration Testing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ECB0EEB-FF17-4547-FC11-AE92F457DE3A}"/>
              </a:ext>
            </a:extLst>
          </p:cNvPr>
          <p:cNvSpPr txBox="1"/>
          <p:nvPr/>
        </p:nvSpPr>
        <p:spPr>
          <a:xfrm>
            <a:off x="755576" y="2276872"/>
            <a:ext cx="6840612" cy="2246769"/>
          </a:xfrm>
          <a:prstGeom prst="rect">
            <a:avLst/>
          </a:prstGeom>
          <a:noFill/>
        </p:spPr>
        <p:txBody>
          <a:bodyPr wrap="square">
            <a:spAutoFit/>
          </a:bodyPr>
          <a:lstStyle/>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Test cycles will be executed according to the test plan and scripts developed during Integration Test preparation.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The cycles simulate the actual business cycles of the new system.</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E22B3B4-A824-EC8D-839F-EEECB4883F86}"/>
              </a:ext>
            </a:extLst>
          </p:cNvPr>
          <p:cNvGraphicFramePr>
            <a:graphicFrameLocks noChangeAspect="1"/>
          </p:cNvGraphicFramePr>
          <p:nvPr>
            <p:extLst>
              <p:ext uri="{D42A27DB-BD31-4B8C-83A1-F6EECF244321}">
                <p14:modId xmlns:p14="http://schemas.microsoft.com/office/powerpoint/2010/main" val="3009874955"/>
              </p:ext>
            </p:extLst>
          </p:nvPr>
        </p:nvGraphicFramePr>
        <p:xfrm>
          <a:off x="768350" y="4943475"/>
          <a:ext cx="1179513" cy="395288"/>
        </p:xfrm>
        <a:graphic>
          <a:graphicData uri="http://schemas.openxmlformats.org/presentationml/2006/ole">
            <mc:AlternateContent xmlns:mc="http://schemas.openxmlformats.org/markup-compatibility/2006">
              <mc:Choice xmlns:v="urn:schemas-microsoft-com:vml" Requires="v">
                <p:oleObj name="Packager Shell Object" showAsIcon="1" r:id="rId2" imgW="1179360" imgH="394920" progId="Package">
                  <p:embed/>
                </p:oleObj>
              </mc:Choice>
              <mc:Fallback>
                <p:oleObj name="Packager Shell Object" showAsIcon="1" r:id="rId2" imgW="1179360" imgH="394920" progId="Package">
                  <p:embed/>
                  <p:pic>
                    <p:nvPicPr>
                      <p:cNvPr id="0" name=""/>
                      <p:cNvPicPr/>
                      <p:nvPr/>
                    </p:nvPicPr>
                    <p:blipFill>
                      <a:blip r:embed="rId3"/>
                      <a:stretch>
                        <a:fillRect/>
                      </a:stretch>
                    </p:blipFill>
                    <p:spPr>
                      <a:xfrm>
                        <a:off x="768350" y="4943475"/>
                        <a:ext cx="1179513" cy="395288"/>
                      </a:xfrm>
                      <a:prstGeom prst="rect">
                        <a:avLst/>
                      </a:prstGeom>
                    </p:spPr>
                  </p:pic>
                </p:oleObj>
              </mc:Fallback>
            </mc:AlternateContent>
          </a:graphicData>
        </a:graphic>
      </p:graphicFrame>
    </p:spTree>
    <p:extLst>
      <p:ext uri="{BB962C8B-B14F-4D97-AF65-F5344CB8AC3E}">
        <p14:creationId xmlns:p14="http://schemas.microsoft.com/office/powerpoint/2010/main" val="1850492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28</a:t>
            </a:fld>
            <a:endParaRPr lang="en-AU" dirty="0"/>
          </a:p>
        </p:txBody>
      </p:sp>
      <p:sp>
        <p:nvSpPr>
          <p:cNvPr id="3" name="TextBox 2">
            <a:extLst>
              <a:ext uri="{FF2B5EF4-FFF2-40B4-BE49-F238E27FC236}">
                <a16:creationId xmlns:a16="http://schemas.microsoft.com/office/drawing/2014/main" id="{305935F1-019C-03E5-9C85-51012E27711A}"/>
              </a:ext>
            </a:extLst>
          </p:cNvPr>
          <p:cNvSpPr txBox="1"/>
          <p:nvPr/>
        </p:nvSpPr>
        <p:spPr>
          <a:xfrm>
            <a:off x="827584"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Integration Testing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650574F0-5F40-3F7A-3D01-C679F47E83FA}"/>
              </a:ext>
            </a:extLst>
          </p:cNvPr>
          <p:cNvSpPr txBox="1"/>
          <p:nvPr/>
        </p:nvSpPr>
        <p:spPr>
          <a:xfrm>
            <a:off x="683568" y="2204864"/>
            <a:ext cx="7416824" cy="255454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Integration, scenario, and user acceptance testing will fall under the umbrella of integration testing.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We are going to be condensing these individual phases.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Integration Test 1 – 3</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355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29</a:t>
            </a:fld>
            <a:endParaRPr lang="en-AU" dirty="0"/>
          </a:p>
        </p:txBody>
      </p:sp>
      <p:sp>
        <p:nvSpPr>
          <p:cNvPr id="3" name="TextBox 2">
            <a:extLst>
              <a:ext uri="{FF2B5EF4-FFF2-40B4-BE49-F238E27FC236}">
                <a16:creationId xmlns:a16="http://schemas.microsoft.com/office/drawing/2014/main" id="{96D4A555-B9E2-404A-6583-6F007EBF4A88}"/>
              </a:ext>
            </a:extLst>
          </p:cNvPr>
          <p:cNvSpPr txBox="1"/>
          <p:nvPr/>
        </p:nvSpPr>
        <p:spPr>
          <a:xfrm>
            <a:off x="683568"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Integration Testing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C389EC8-DCC7-6582-AB78-2345841FEDAF}"/>
              </a:ext>
            </a:extLst>
          </p:cNvPr>
          <p:cNvSpPr txBox="1"/>
          <p:nvPr/>
        </p:nvSpPr>
        <p:spPr>
          <a:xfrm>
            <a:off x="683568" y="1772816"/>
            <a:ext cx="7416824" cy="4093428"/>
          </a:xfrm>
          <a:prstGeom prst="rect">
            <a:avLst/>
          </a:prstGeom>
          <a:noFill/>
        </p:spPr>
        <p:txBody>
          <a:bodyPr wrap="square">
            <a:spAutoFit/>
          </a:bodyPr>
          <a:lstStyle/>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Final Integration testing will be done in three iterations.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first iteration (Integration Test 1) concentrates on testing all important business processes inside our main application system</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Starting with touch-point scenarios and ending with end-to-end scenarios.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Master data conversions will also be included in this cycle. Superuser roles will be used for security testing.</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17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a:t>
            </a:fld>
            <a:endParaRPr lang="en-AU" dirty="0"/>
          </a:p>
        </p:txBody>
      </p:sp>
      <p:sp>
        <p:nvSpPr>
          <p:cNvPr id="7" name="TextBox 6">
            <a:extLst>
              <a:ext uri="{FF2B5EF4-FFF2-40B4-BE49-F238E27FC236}">
                <a16:creationId xmlns:a16="http://schemas.microsoft.com/office/drawing/2014/main" id="{ABAEABD9-3F1A-08F5-EE47-05EBB88DB499}"/>
              </a:ext>
            </a:extLst>
          </p:cNvPr>
          <p:cNvSpPr txBox="1"/>
          <p:nvPr/>
        </p:nvSpPr>
        <p:spPr>
          <a:xfrm>
            <a:off x="1187624" y="1340768"/>
            <a:ext cx="6480720" cy="523220"/>
          </a:xfrm>
          <a:prstGeom prst="rect">
            <a:avLst/>
          </a:prstGeom>
          <a:noFill/>
        </p:spPr>
        <p:txBody>
          <a:bodyPr wrap="square">
            <a:spAutoFit/>
          </a:bodyPr>
          <a:lstStyle/>
          <a:p>
            <a:r>
              <a:rPr lang="en-US" sz="2800" b="1" dirty="0"/>
              <a:t>Project Software Testing Approach</a:t>
            </a:r>
            <a:endParaRPr lang="en-US" sz="2800" dirty="0"/>
          </a:p>
        </p:txBody>
      </p:sp>
      <p:sp>
        <p:nvSpPr>
          <p:cNvPr id="9" name="TextBox 8">
            <a:extLst>
              <a:ext uri="{FF2B5EF4-FFF2-40B4-BE49-F238E27FC236}">
                <a16:creationId xmlns:a16="http://schemas.microsoft.com/office/drawing/2014/main" id="{714970C7-C5D7-E5A8-8F16-AA8B0C9AE185}"/>
              </a:ext>
            </a:extLst>
          </p:cNvPr>
          <p:cNvSpPr txBox="1"/>
          <p:nvPr/>
        </p:nvSpPr>
        <p:spPr>
          <a:xfrm>
            <a:off x="1187624" y="2136338"/>
            <a:ext cx="6912768"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This course describes the process by which the Client’s ABC application project will be fully tested.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Testing stages and activities will be defined, along with stage objectives, responsibilities, entry and acceptance criteria, test models, and environments.</a:t>
            </a:r>
          </a:p>
        </p:txBody>
      </p:sp>
    </p:spTree>
    <p:extLst>
      <p:ext uri="{BB962C8B-B14F-4D97-AF65-F5344CB8AC3E}">
        <p14:creationId xmlns:p14="http://schemas.microsoft.com/office/powerpoint/2010/main" val="3213045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30</a:t>
            </a:fld>
            <a:endParaRPr lang="en-AU" dirty="0"/>
          </a:p>
        </p:txBody>
      </p:sp>
      <p:sp>
        <p:nvSpPr>
          <p:cNvPr id="3" name="TextBox 2">
            <a:extLst>
              <a:ext uri="{FF2B5EF4-FFF2-40B4-BE49-F238E27FC236}">
                <a16:creationId xmlns:a16="http://schemas.microsoft.com/office/drawing/2014/main" id="{D2C95FD4-0536-272D-2C2F-775D349EE1C8}"/>
              </a:ext>
            </a:extLst>
          </p:cNvPr>
          <p:cNvSpPr txBox="1"/>
          <p:nvPr/>
        </p:nvSpPr>
        <p:spPr>
          <a:xfrm>
            <a:off x="755576"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Integration Testing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5465E119-ECE2-FF10-225C-51FBC9609D13}"/>
              </a:ext>
            </a:extLst>
          </p:cNvPr>
          <p:cNvSpPr txBox="1"/>
          <p:nvPr/>
        </p:nvSpPr>
        <p:spPr>
          <a:xfrm>
            <a:off x="739592" y="2060848"/>
            <a:ext cx="7108269" cy="3170099"/>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Integration Test 2, as a second iteration, focuses on the most important cross-enterprise scenarios with touchpoints to external components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This includes testing of conversions, interfaces, reports, forms, and the necessary authorizations.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Functional/ power user roles of the application will be used for security testing.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B12D23B-43B7-8B86-9677-691F8FFAF866}"/>
              </a:ext>
            </a:extLst>
          </p:cNvPr>
          <p:cNvGraphicFramePr>
            <a:graphicFrameLocks noChangeAspect="1"/>
          </p:cNvGraphicFramePr>
          <p:nvPr>
            <p:extLst>
              <p:ext uri="{D42A27DB-BD31-4B8C-83A1-F6EECF244321}">
                <p14:modId xmlns:p14="http://schemas.microsoft.com/office/powerpoint/2010/main" val="3639278816"/>
              </p:ext>
            </p:extLst>
          </p:nvPr>
        </p:nvGraphicFramePr>
        <p:xfrm>
          <a:off x="6480175" y="5076825"/>
          <a:ext cx="1841500" cy="395288"/>
        </p:xfrm>
        <a:graphic>
          <a:graphicData uri="http://schemas.openxmlformats.org/presentationml/2006/ole">
            <mc:AlternateContent xmlns:mc="http://schemas.openxmlformats.org/markup-compatibility/2006">
              <mc:Choice xmlns:v="urn:schemas-microsoft-com:vml" Requires="v">
                <p:oleObj name="Packager Shell Object" showAsIcon="1" r:id="rId2" imgW="1841760" imgH="394920" progId="Package">
                  <p:embed/>
                </p:oleObj>
              </mc:Choice>
              <mc:Fallback>
                <p:oleObj name="Packager Shell Object" showAsIcon="1" r:id="rId2" imgW="1841760" imgH="394920" progId="Package">
                  <p:embed/>
                  <p:pic>
                    <p:nvPicPr>
                      <p:cNvPr id="0" name=""/>
                      <p:cNvPicPr/>
                      <p:nvPr/>
                    </p:nvPicPr>
                    <p:blipFill>
                      <a:blip r:embed="rId3"/>
                      <a:stretch>
                        <a:fillRect/>
                      </a:stretch>
                    </p:blipFill>
                    <p:spPr>
                      <a:xfrm>
                        <a:off x="6480175" y="5076825"/>
                        <a:ext cx="1841500" cy="39528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2DD186D-A69A-929F-504C-22AA393FFA7D}"/>
              </a:ext>
            </a:extLst>
          </p:cNvPr>
          <p:cNvGraphicFramePr>
            <a:graphicFrameLocks noChangeAspect="1"/>
          </p:cNvGraphicFramePr>
          <p:nvPr>
            <p:extLst>
              <p:ext uri="{D42A27DB-BD31-4B8C-83A1-F6EECF244321}">
                <p14:modId xmlns:p14="http://schemas.microsoft.com/office/powerpoint/2010/main" val="3446613975"/>
              </p:ext>
            </p:extLst>
          </p:nvPr>
        </p:nvGraphicFramePr>
        <p:xfrm>
          <a:off x="3690744" y="5130073"/>
          <a:ext cx="914400" cy="771525"/>
        </p:xfrm>
        <a:graphic>
          <a:graphicData uri="http://schemas.openxmlformats.org/presentationml/2006/ole">
            <mc:AlternateContent xmlns:mc="http://schemas.openxmlformats.org/markup-compatibility/2006">
              <mc:Choice xmlns:v="urn:schemas-microsoft-com:vml" Requires="v">
                <p:oleObj name="Document" showAsIcon="1" r:id="rId4" imgW="914400" imgH="771480" progId="Word.Document.12">
                  <p:embed/>
                </p:oleObj>
              </mc:Choice>
              <mc:Fallback>
                <p:oleObj name="Document" showAsIcon="1" r:id="rId4" imgW="914400" imgH="771480" progId="Word.Document.12">
                  <p:embed/>
                  <p:pic>
                    <p:nvPicPr>
                      <p:cNvPr id="0" name=""/>
                      <p:cNvPicPr/>
                      <p:nvPr/>
                    </p:nvPicPr>
                    <p:blipFill>
                      <a:blip r:embed="rId5"/>
                      <a:stretch>
                        <a:fillRect/>
                      </a:stretch>
                    </p:blipFill>
                    <p:spPr>
                      <a:xfrm>
                        <a:off x="3690744" y="513007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277839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31</a:t>
            </a:fld>
            <a:endParaRPr lang="en-AU" dirty="0"/>
          </a:p>
        </p:txBody>
      </p:sp>
      <p:sp>
        <p:nvSpPr>
          <p:cNvPr id="3" name="TextBox 2">
            <a:extLst>
              <a:ext uri="{FF2B5EF4-FFF2-40B4-BE49-F238E27FC236}">
                <a16:creationId xmlns:a16="http://schemas.microsoft.com/office/drawing/2014/main" id="{5825B531-F2D6-7785-5AA3-0DCDA661946D}"/>
              </a:ext>
            </a:extLst>
          </p:cNvPr>
          <p:cNvSpPr txBox="1"/>
          <p:nvPr/>
        </p:nvSpPr>
        <p:spPr>
          <a:xfrm>
            <a:off x="1043608"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Integration Testing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747CDB63-F7AC-BFF3-7E21-16A2BD7821A2}"/>
              </a:ext>
            </a:extLst>
          </p:cNvPr>
          <p:cNvSpPr txBox="1"/>
          <p:nvPr/>
        </p:nvSpPr>
        <p:spPr>
          <a:xfrm>
            <a:off x="1035260" y="2413337"/>
            <a:ext cx="7137140"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Integration Test 3 will include other testing required as testing progresses.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Functional end-user roles will be used for security testing.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8715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32</a:t>
            </a:fld>
            <a:endParaRPr lang="en-AU" dirty="0"/>
          </a:p>
        </p:txBody>
      </p:sp>
      <p:sp>
        <p:nvSpPr>
          <p:cNvPr id="3" name="TextBox 2">
            <a:extLst>
              <a:ext uri="{FF2B5EF4-FFF2-40B4-BE49-F238E27FC236}">
                <a16:creationId xmlns:a16="http://schemas.microsoft.com/office/drawing/2014/main" id="{748BAD73-92A4-76E7-447E-91881BB7169E}"/>
              </a:ext>
            </a:extLst>
          </p:cNvPr>
          <p:cNvSpPr txBox="1"/>
          <p:nvPr/>
        </p:nvSpPr>
        <p:spPr>
          <a:xfrm>
            <a:off x="755576" y="1196752"/>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Prerequisites</a:t>
            </a:r>
            <a:endParaRPr lang="en-US" sz="2800" dirty="0"/>
          </a:p>
        </p:txBody>
      </p:sp>
      <p:sp>
        <p:nvSpPr>
          <p:cNvPr id="7" name="TextBox 6">
            <a:extLst>
              <a:ext uri="{FF2B5EF4-FFF2-40B4-BE49-F238E27FC236}">
                <a16:creationId xmlns:a16="http://schemas.microsoft.com/office/drawing/2014/main" id="{B54DAF09-3949-036A-9E5C-0E4C831BE04C}"/>
              </a:ext>
            </a:extLst>
          </p:cNvPr>
          <p:cNvSpPr txBox="1"/>
          <p:nvPr/>
        </p:nvSpPr>
        <p:spPr>
          <a:xfrm>
            <a:off x="747940" y="2293401"/>
            <a:ext cx="6848248" cy="2554545"/>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Testing Team</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 testing team will be assembled that will test all or part of the application scenario.  </a:t>
            </a:r>
            <a:endParaRPr lang="en-US"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It is important to bring the right personnel together to ensure a thorough test is performed.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9CD0BAC2-E7AB-203B-2CC5-33C6501B14E8}"/>
              </a:ext>
            </a:extLst>
          </p:cNvPr>
          <p:cNvGraphicFramePr>
            <a:graphicFrameLocks noChangeAspect="1"/>
          </p:cNvGraphicFramePr>
          <p:nvPr>
            <p:extLst>
              <p:ext uri="{D42A27DB-BD31-4B8C-83A1-F6EECF244321}">
                <p14:modId xmlns:p14="http://schemas.microsoft.com/office/powerpoint/2010/main" val="3581405331"/>
              </p:ext>
            </p:extLst>
          </p:nvPr>
        </p:nvGraphicFramePr>
        <p:xfrm>
          <a:off x="5973763" y="5222875"/>
          <a:ext cx="990600" cy="395288"/>
        </p:xfrm>
        <a:graphic>
          <a:graphicData uri="http://schemas.openxmlformats.org/presentationml/2006/ole">
            <mc:AlternateContent xmlns:mc="http://schemas.openxmlformats.org/markup-compatibility/2006">
              <mc:Choice xmlns:v="urn:schemas-microsoft-com:vml" Requires="v">
                <p:oleObj name="Packager Shell Object" showAsIcon="1" r:id="rId2" imgW="990000" imgH="394920" progId="Package">
                  <p:embed/>
                </p:oleObj>
              </mc:Choice>
              <mc:Fallback>
                <p:oleObj name="Packager Shell Object" showAsIcon="1" r:id="rId2" imgW="990000" imgH="394920" progId="Package">
                  <p:embed/>
                  <p:pic>
                    <p:nvPicPr>
                      <p:cNvPr id="0" name=""/>
                      <p:cNvPicPr/>
                      <p:nvPr/>
                    </p:nvPicPr>
                    <p:blipFill>
                      <a:blip r:embed="rId3"/>
                      <a:stretch>
                        <a:fillRect/>
                      </a:stretch>
                    </p:blipFill>
                    <p:spPr>
                      <a:xfrm>
                        <a:off x="5973763" y="5222875"/>
                        <a:ext cx="990600" cy="395288"/>
                      </a:xfrm>
                      <a:prstGeom prst="rect">
                        <a:avLst/>
                      </a:prstGeom>
                    </p:spPr>
                  </p:pic>
                </p:oleObj>
              </mc:Fallback>
            </mc:AlternateContent>
          </a:graphicData>
        </a:graphic>
      </p:graphicFrame>
    </p:spTree>
    <p:extLst>
      <p:ext uri="{BB962C8B-B14F-4D97-AF65-F5344CB8AC3E}">
        <p14:creationId xmlns:p14="http://schemas.microsoft.com/office/powerpoint/2010/main" val="1056287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33</a:t>
            </a:fld>
            <a:endParaRPr lang="en-AU" dirty="0"/>
          </a:p>
        </p:txBody>
      </p:sp>
      <p:sp>
        <p:nvSpPr>
          <p:cNvPr id="3" name="TextBox 2">
            <a:extLst>
              <a:ext uri="{FF2B5EF4-FFF2-40B4-BE49-F238E27FC236}">
                <a16:creationId xmlns:a16="http://schemas.microsoft.com/office/drawing/2014/main" id="{89D7924F-FDD2-4334-C297-AD1E79E817A1}"/>
              </a:ext>
            </a:extLst>
          </p:cNvPr>
          <p:cNvSpPr txBox="1"/>
          <p:nvPr/>
        </p:nvSpPr>
        <p:spPr>
          <a:xfrm>
            <a:off x="899592"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Prerequisites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6D4794D6-CE76-3B6C-5811-8C9930950492}"/>
              </a:ext>
            </a:extLst>
          </p:cNvPr>
          <p:cNvSpPr txBox="1"/>
          <p:nvPr/>
        </p:nvSpPr>
        <p:spPr>
          <a:xfrm>
            <a:off x="610407" y="2204864"/>
            <a:ext cx="6408712" cy="2246769"/>
          </a:xfrm>
          <a:prstGeom prst="rect">
            <a:avLst/>
          </a:prstGeom>
          <a:noFill/>
        </p:spPr>
        <p:txBody>
          <a:bodyPr wrap="square">
            <a:spAutoFit/>
          </a:bodyPr>
          <a:lstStyle/>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Subject matter experts, business experts, and technical experts will be the foundation of the team.</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End users are an important piece of the team.</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390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34</a:t>
            </a:fld>
            <a:endParaRPr lang="en-AU" dirty="0"/>
          </a:p>
        </p:txBody>
      </p:sp>
      <p:sp>
        <p:nvSpPr>
          <p:cNvPr id="3" name="TextBox 2">
            <a:extLst>
              <a:ext uri="{FF2B5EF4-FFF2-40B4-BE49-F238E27FC236}">
                <a16:creationId xmlns:a16="http://schemas.microsoft.com/office/drawing/2014/main" id="{6357FD93-F303-76F9-1566-6641639D7969}"/>
              </a:ext>
            </a:extLst>
          </p:cNvPr>
          <p:cNvSpPr txBox="1"/>
          <p:nvPr/>
        </p:nvSpPr>
        <p:spPr>
          <a:xfrm>
            <a:off x="1017365" y="1268760"/>
            <a:ext cx="6840760" cy="461665"/>
          </a:xfrm>
          <a:prstGeom prst="rect">
            <a:avLst/>
          </a:prstGeom>
          <a:noFill/>
        </p:spPr>
        <p:txBody>
          <a:bodyPr wrap="square">
            <a:spAutoFit/>
          </a:bodyPr>
          <a:lstStyle/>
          <a:p>
            <a:r>
              <a:rPr lang="en-US" sz="2400" b="1" dirty="0">
                <a:effectLst/>
                <a:latin typeface="Arial" panose="020B0604020202020204" pitchFamily="34" charset="0"/>
                <a:ea typeface="Verdana" panose="020B0604030504040204" pitchFamily="34" charset="0"/>
                <a:cs typeface="Arial" panose="020B0604020202020204" pitchFamily="34" charset="0"/>
              </a:rPr>
              <a:t>Role		                Major Responsibility</a:t>
            </a:r>
            <a:endParaRPr lang="en-US" sz="2400" dirty="0"/>
          </a:p>
        </p:txBody>
      </p:sp>
      <p:sp>
        <p:nvSpPr>
          <p:cNvPr id="7" name="TextBox 6">
            <a:extLst>
              <a:ext uri="{FF2B5EF4-FFF2-40B4-BE49-F238E27FC236}">
                <a16:creationId xmlns:a16="http://schemas.microsoft.com/office/drawing/2014/main" id="{5EA44813-0B7C-74CB-B6FB-C1FF8306F361}"/>
              </a:ext>
            </a:extLst>
          </p:cNvPr>
          <p:cNvSpPr txBox="1"/>
          <p:nvPr/>
        </p:nvSpPr>
        <p:spPr>
          <a:xfrm>
            <a:off x="873349" y="1988840"/>
            <a:ext cx="3266603" cy="3170099"/>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Testing Coordinator</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Scenario test leader/owner</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Tester (team member)</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7E4E2D0-2713-B619-A269-3142D8996961}"/>
              </a:ext>
            </a:extLst>
          </p:cNvPr>
          <p:cNvSpPr txBox="1"/>
          <p:nvPr/>
        </p:nvSpPr>
        <p:spPr>
          <a:xfrm>
            <a:off x="4139952" y="2019618"/>
            <a:ext cx="4607168" cy="4093428"/>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Provides the testing environment and process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Usually the core team lead.  Provides leadership for the individual team performing the integration tests for a specific scenario.</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Performs the test and logs results.  Including defect documentation</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419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35</a:t>
            </a:fld>
            <a:endParaRPr lang="en-AU" dirty="0"/>
          </a:p>
        </p:txBody>
      </p:sp>
      <p:sp>
        <p:nvSpPr>
          <p:cNvPr id="3" name="TextBox 2">
            <a:extLst>
              <a:ext uri="{FF2B5EF4-FFF2-40B4-BE49-F238E27FC236}">
                <a16:creationId xmlns:a16="http://schemas.microsoft.com/office/drawing/2014/main" id="{FE51E39E-02A8-6FDF-CFEC-FBAAEEAD2788}"/>
              </a:ext>
            </a:extLst>
          </p:cNvPr>
          <p:cNvSpPr txBox="1"/>
          <p:nvPr/>
        </p:nvSpPr>
        <p:spPr>
          <a:xfrm>
            <a:off x="1331640" y="1268760"/>
            <a:ext cx="6912768" cy="461665"/>
          </a:xfrm>
          <a:prstGeom prst="rect">
            <a:avLst/>
          </a:prstGeom>
          <a:noFill/>
        </p:spPr>
        <p:txBody>
          <a:bodyPr wrap="square">
            <a:spAutoFit/>
          </a:bodyPr>
          <a:lstStyle/>
          <a:p>
            <a:r>
              <a:rPr lang="en-US" sz="2400" b="1" dirty="0">
                <a:effectLst/>
                <a:latin typeface="Arial" panose="020B0604020202020204" pitchFamily="34" charset="0"/>
                <a:ea typeface="Verdana" panose="020B0604030504040204" pitchFamily="34" charset="0"/>
                <a:cs typeface="Arial" panose="020B0604020202020204" pitchFamily="34" charset="0"/>
              </a:rPr>
              <a:t>Role		           Major Responsibility</a:t>
            </a:r>
            <a:endParaRPr lang="en-US" sz="2400" dirty="0"/>
          </a:p>
        </p:txBody>
      </p:sp>
      <p:sp>
        <p:nvSpPr>
          <p:cNvPr id="7" name="TextBox 6">
            <a:extLst>
              <a:ext uri="{FF2B5EF4-FFF2-40B4-BE49-F238E27FC236}">
                <a16:creationId xmlns:a16="http://schemas.microsoft.com/office/drawing/2014/main" id="{74F8FBD3-A05C-B6CA-DB32-5D11ECBE7C0C}"/>
              </a:ext>
            </a:extLst>
          </p:cNvPr>
          <p:cNvSpPr txBox="1"/>
          <p:nvPr/>
        </p:nvSpPr>
        <p:spPr>
          <a:xfrm>
            <a:off x="1310894" y="2204864"/>
            <a:ext cx="2757050"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Functional Analyst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Developer</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0CEBA0A-067F-9028-06B6-3715DB460854}"/>
              </a:ext>
            </a:extLst>
          </p:cNvPr>
          <p:cNvSpPr txBox="1"/>
          <p:nvPr/>
        </p:nvSpPr>
        <p:spPr>
          <a:xfrm>
            <a:off x="4067944" y="2218732"/>
            <a:ext cx="4607168"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Provides functional/business support and works on defects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Provides technical support and works on defects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4037B371-A0A8-39CD-3974-6EF8D0ECACA3}"/>
              </a:ext>
            </a:extLst>
          </p:cNvPr>
          <p:cNvGraphicFramePr>
            <a:graphicFrameLocks noChangeAspect="1"/>
          </p:cNvGraphicFramePr>
          <p:nvPr>
            <p:extLst>
              <p:ext uri="{D42A27DB-BD31-4B8C-83A1-F6EECF244321}">
                <p14:modId xmlns:p14="http://schemas.microsoft.com/office/powerpoint/2010/main" val="1567405773"/>
              </p:ext>
            </p:extLst>
          </p:nvPr>
        </p:nvGraphicFramePr>
        <p:xfrm>
          <a:off x="2483768" y="5110520"/>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0" name=""/>
                      <p:cNvPicPr/>
                      <p:nvPr/>
                    </p:nvPicPr>
                    <p:blipFill>
                      <a:blip r:embed="rId3"/>
                      <a:stretch>
                        <a:fillRect/>
                      </a:stretch>
                    </p:blipFill>
                    <p:spPr>
                      <a:xfrm>
                        <a:off x="2483768" y="511052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44695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36</a:t>
            </a:fld>
            <a:endParaRPr lang="en-AU" dirty="0"/>
          </a:p>
        </p:txBody>
      </p:sp>
      <p:sp>
        <p:nvSpPr>
          <p:cNvPr id="3" name="TextBox 2">
            <a:extLst>
              <a:ext uri="{FF2B5EF4-FFF2-40B4-BE49-F238E27FC236}">
                <a16:creationId xmlns:a16="http://schemas.microsoft.com/office/drawing/2014/main" id="{34953E11-9771-438E-D8A4-7A0C2721981C}"/>
              </a:ext>
            </a:extLst>
          </p:cNvPr>
          <p:cNvSpPr txBox="1"/>
          <p:nvPr/>
        </p:nvSpPr>
        <p:spPr>
          <a:xfrm>
            <a:off x="899592" y="1340768"/>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Test Data Model</a:t>
            </a:r>
            <a:endParaRPr lang="en-US" sz="2800" dirty="0"/>
          </a:p>
        </p:txBody>
      </p:sp>
      <p:sp>
        <p:nvSpPr>
          <p:cNvPr id="7" name="TextBox 6">
            <a:extLst>
              <a:ext uri="{FF2B5EF4-FFF2-40B4-BE49-F238E27FC236}">
                <a16:creationId xmlns:a16="http://schemas.microsoft.com/office/drawing/2014/main" id="{AE34EA7C-DF06-56CB-524E-1BEB292C4C0E}"/>
              </a:ext>
            </a:extLst>
          </p:cNvPr>
          <p:cNvSpPr txBox="1"/>
          <p:nvPr/>
        </p:nvSpPr>
        <p:spPr>
          <a:xfrm>
            <a:off x="899592" y="2492896"/>
            <a:ext cx="7128792" cy="2862322"/>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 data model will be in place prior to integration testing.</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core teams will provide the necessary data for the model.</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It is expected master data will be loaded through conversion efforts prior to testing.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8108EC3B-5F1E-A386-D7DA-6875A1187169}"/>
              </a:ext>
            </a:extLst>
          </p:cNvPr>
          <p:cNvGraphicFramePr>
            <a:graphicFrameLocks noChangeAspect="1"/>
          </p:cNvGraphicFramePr>
          <p:nvPr>
            <p:extLst>
              <p:ext uri="{D42A27DB-BD31-4B8C-83A1-F6EECF244321}">
                <p14:modId xmlns:p14="http://schemas.microsoft.com/office/powerpoint/2010/main" val="1306803998"/>
              </p:ext>
            </p:extLst>
          </p:nvPr>
        </p:nvGraphicFramePr>
        <p:xfrm>
          <a:off x="5757863" y="5380038"/>
          <a:ext cx="990600" cy="395287"/>
        </p:xfrm>
        <a:graphic>
          <a:graphicData uri="http://schemas.openxmlformats.org/presentationml/2006/ole">
            <mc:AlternateContent xmlns:mc="http://schemas.openxmlformats.org/markup-compatibility/2006">
              <mc:Choice xmlns:v="urn:schemas-microsoft-com:vml" Requires="v">
                <p:oleObj name="Packager Shell Object" showAsIcon="1" r:id="rId2" imgW="990000" imgH="394920" progId="Package">
                  <p:embed/>
                </p:oleObj>
              </mc:Choice>
              <mc:Fallback>
                <p:oleObj name="Packager Shell Object" showAsIcon="1" r:id="rId2" imgW="990000" imgH="394920" progId="Package">
                  <p:embed/>
                  <p:pic>
                    <p:nvPicPr>
                      <p:cNvPr id="0" name=""/>
                      <p:cNvPicPr/>
                      <p:nvPr/>
                    </p:nvPicPr>
                    <p:blipFill>
                      <a:blip r:embed="rId3"/>
                      <a:stretch>
                        <a:fillRect/>
                      </a:stretch>
                    </p:blipFill>
                    <p:spPr>
                      <a:xfrm>
                        <a:off x="5757863" y="5380038"/>
                        <a:ext cx="990600" cy="395287"/>
                      </a:xfrm>
                      <a:prstGeom prst="rect">
                        <a:avLst/>
                      </a:prstGeom>
                    </p:spPr>
                  </p:pic>
                </p:oleObj>
              </mc:Fallback>
            </mc:AlternateContent>
          </a:graphicData>
        </a:graphic>
      </p:graphicFrame>
    </p:spTree>
    <p:extLst>
      <p:ext uri="{BB962C8B-B14F-4D97-AF65-F5344CB8AC3E}">
        <p14:creationId xmlns:p14="http://schemas.microsoft.com/office/powerpoint/2010/main" val="3941791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37</a:t>
            </a:fld>
            <a:endParaRPr lang="en-AU" dirty="0"/>
          </a:p>
        </p:txBody>
      </p:sp>
      <p:sp>
        <p:nvSpPr>
          <p:cNvPr id="3" name="TextBox 2">
            <a:extLst>
              <a:ext uri="{FF2B5EF4-FFF2-40B4-BE49-F238E27FC236}">
                <a16:creationId xmlns:a16="http://schemas.microsoft.com/office/drawing/2014/main" id="{B5E3309B-74B5-9848-A082-F20354BBC246}"/>
              </a:ext>
            </a:extLst>
          </p:cNvPr>
          <p:cNvSpPr txBox="1"/>
          <p:nvPr/>
        </p:nvSpPr>
        <p:spPr>
          <a:xfrm>
            <a:off x="1043608" y="1340768"/>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 Data Model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DBCF9D43-1134-8655-223E-8A56E7708D45}"/>
              </a:ext>
            </a:extLst>
          </p:cNvPr>
          <p:cNvSpPr txBox="1"/>
          <p:nvPr/>
        </p:nvSpPr>
        <p:spPr>
          <a:xfrm>
            <a:off x="1043608" y="2132856"/>
            <a:ext cx="6814517"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conversion group will ensure the data is loaded in the correct sequence prior to testing.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following questions need to be answered to assist in building the test data model:</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01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38</a:t>
            </a:fld>
            <a:endParaRPr lang="en-AU" dirty="0"/>
          </a:p>
        </p:txBody>
      </p:sp>
      <p:sp>
        <p:nvSpPr>
          <p:cNvPr id="3" name="TextBox 2">
            <a:extLst>
              <a:ext uri="{FF2B5EF4-FFF2-40B4-BE49-F238E27FC236}">
                <a16:creationId xmlns:a16="http://schemas.microsoft.com/office/drawing/2014/main" id="{F2978B7A-1E81-5F09-6499-8068183D40CC}"/>
              </a:ext>
            </a:extLst>
          </p:cNvPr>
          <p:cNvSpPr txBox="1"/>
          <p:nvPr/>
        </p:nvSpPr>
        <p:spPr>
          <a:xfrm>
            <a:off x="827584" y="2348880"/>
            <a:ext cx="7200800" cy="2554545"/>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What are the master data requirements?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What data needs to be in the system prior to testing?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Is there specific date-related data required?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What data needs to be present to ensure the scenario being tested is successful?</a:t>
            </a:r>
          </a:p>
        </p:txBody>
      </p:sp>
      <p:sp>
        <p:nvSpPr>
          <p:cNvPr id="7" name="TextBox 6">
            <a:extLst>
              <a:ext uri="{FF2B5EF4-FFF2-40B4-BE49-F238E27FC236}">
                <a16:creationId xmlns:a16="http://schemas.microsoft.com/office/drawing/2014/main" id="{8438E64D-AA7F-D74A-AA76-A1FEE2E0FC15}"/>
              </a:ext>
            </a:extLst>
          </p:cNvPr>
          <p:cNvSpPr txBox="1"/>
          <p:nvPr/>
        </p:nvSpPr>
        <p:spPr>
          <a:xfrm>
            <a:off x="827584" y="1246108"/>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Questions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Tree>
    <p:extLst>
      <p:ext uri="{BB962C8B-B14F-4D97-AF65-F5344CB8AC3E}">
        <p14:creationId xmlns:p14="http://schemas.microsoft.com/office/powerpoint/2010/main" val="2612242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39</a:t>
            </a:fld>
            <a:endParaRPr lang="en-AU" dirty="0"/>
          </a:p>
        </p:txBody>
      </p:sp>
      <p:sp>
        <p:nvSpPr>
          <p:cNvPr id="3" name="TextBox 2">
            <a:extLst>
              <a:ext uri="{FF2B5EF4-FFF2-40B4-BE49-F238E27FC236}">
                <a16:creationId xmlns:a16="http://schemas.microsoft.com/office/drawing/2014/main" id="{25C3A68A-5478-BD11-B851-F0D247683F53}"/>
              </a:ext>
            </a:extLst>
          </p:cNvPr>
          <p:cNvSpPr txBox="1"/>
          <p:nvPr/>
        </p:nvSpPr>
        <p:spPr>
          <a:xfrm>
            <a:off x="945475" y="2420888"/>
            <a:ext cx="6670501"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Integration Testing Completion Success Criteria</a:t>
            </a:r>
          </a:p>
        </p:txBody>
      </p:sp>
    </p:spTree>
    <p:extLst>
      <p:ext uri="{BB962C8B-B14F-4D97-AF65-F5344CB8AC3E}">
        <p14:creationId xmlns:p14="http://schemas.microsoft.com/office/powerpoint/2010/main" val="3437905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a:t>
            </a:fld>
            <a:endParaRPr lang="en-AU" dirty="0"/>
          </a:p>
        </p:txBody>
      </p:sp>
      <p:sp>
        <p:nvSpPr>
          <p:cNvPr id="7" name="TextBox 6">
            <a:extLst>
              <a:ext uri="{FF2B5EF4-FFF2-40B4-BE49-F238E27FC236}">
                <a16:creationId xmlns:a16="http://schemas.microsoft.com/office/drawing/2014/main" id="{ABAEABD9-3F1A-08F5-EE47-05EBB88DB499}"/>
              </a:ext>
            </a:extLst>
          </p:cNvPr>
          <p:cNvSpPr txBox="1"/>
          <p:nvPr/>
        </p:nvSpPr>
        <p:spPr>
          <a:xfrm>
            <a:off x="1187624" y="1340768"/>
            <a:ext cx="6480720" cy="523220"/>
          </a:xfrm>
          <a:prstGeom prst="rect">
            <a:avLst/>
          </a:prstGeom>
          <a:noFill/>
        </p:spPr>
        <p:txBody>
          <a:bodyPr wrap="square">
            <a:spAutoFit/>
          </a:bodyPr>
          <a:lstStyle/>
          <a:p>
            <a:r>
              <a:rPr lang="en-US" sz="2800" b="1" dirty="0"/>
              <a:t>Project Software Testing Approach</a:t>
            </a:r>
            <a:endParaRPr lang="en-US" sz="2800" dirty="0"/>
          </a:p>
        </p:txBody>
      </p:sp>
      <p:pic>
        <p:nvPicPr>
          <p:cNvPr id="3" name="Picture 2">
            <a:extLst>
              <a:ext uri="{FF2B5EF4-FFF2-40B4-BE49-F238E27FC236}">
                <a16:creationId xmlns:a16="http://schemas.microsoft.com/office/drawing/2014/main" id="{3911EE30-76AC-55E0-EDCB-61D9B09DA8F0}"/>
              </a:ext>
            </a:extLst>
          </p:cNvPr>
          <p:cNvPicPr>
            <a:picLocks noChangeAspect="1"/>
          </p:cNvPicPr>
          <p:nvPr/>
        </p:nvPicPr>
        <p:blipFill>
          <a:blip r:embed="rId2"/>
          <a:stretch>
            <a:fillRect/>
          </a:stretch>
        </p:blipFill>
        <p:spPr>
          <a:xfrm>
            <a:off x="1189540" y="1971379"/>
            <a:ext cx="6840760" cy="4464496"/>
          </a:xfrm>
          <a:prstGeom prst="rect">
            <a:avLst/>
          </a:prstGeom>
        </p:spPr>
      </p:pic>
    </p:spTree>
    <p:extLst>
      <p:ext uri="{BB962C8B-B14F-4D97-AF65-F5344CB8AC3E}">
        <p14:creationId xmlns:p14="http://schemas.microsoft.com/office/powerpoint/2010/main" val="2403841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40</a:t>
            </a:fld>
            <a:endParaRPr lang="en-AU" dirty="0"/>
          </a:p>
        </p:txBody>
      </p:sp>
      <p:sp>
        <p:nvSpPr>
          <p:cNvPr id="3" name="TextBox 2">
            <a:extLst>
              <a:ext uri="{FF2B5EF4-FFF2-40B4-BE49-F238E27FC236}">
                <a16:creationId xmlns:a16="http://schemas.microsoft.com/office/drawing/2014/main" id="{1C2E4667-2206-BFFD-AE28-E575510BC81B}"/>
              </a:ext>
            </a:extLst>
          </p:cNvPr>
          <p:cNvSpPr txBox="1"/>
          <p:nvPr/>
        </p:nvSpPr>
        <p:spPr>
          <a:xfrm>
            <a:off x="1079612" y="2204864"/>
            <a:ext cx="6984776" cy="2246769"/>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It is vital to determine prior to entering into the integration testing phase what criteria define the end of integration testing.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When this criterion is met, the testing phase is over. Before entering into the integration testing phase, it is vital to determine</a:t>
            </a:r>
          </a:p>
        </p:txBody>
      </p:sp>
    </p:spTree>
    <p:extLst>
      <p:ext uri="{BB962C8B-B14F-4D97-AF65-F5344CB8AC3E}">
        <p14:creationId xmlns:p14="http://schemas.microsoft.com/office/powerpoint/2010/main" val="1231053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41</a:t>
            </a:fld>
            <a:endParaRPr lang="en-AU" dirty="0"/>
          </a:p>
        </p:txBody>
      </p:sp>
      <p:sp>
        <p:nvSpPr>
          <p:cNvPr id="3" name="TextBox 2">
            <a:extLst>
              <a:ext uri="{FF2B5EF4-FFF2-40B4-BE49-F238E27FC236}">
                <a16:creationId xmlns:a16="http://schemas.microsoft.com/office/drawing/2014/main" id="{9DE487D8-67F1-B3FC-5631-7D91748C0E6D}"/>
              </a:ext>
            </a:extLst>
          </p:cNvPr>
          <p:cNvSpPr txBox="1"/>
          <p:nvPr/>
        </p:nvSpPr>
        <p:spPr>
          <a:xfrm>
            <a:off x="971600" y="1484784"/>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Business Scenarios</a:t>
            </a:r>
            <a:endParaRPr lang="en-US" sz="2800" dirty="0"/>
          </a:p>
        </p:txBody>
      </p:sp>
      <p:sp>
        <p:nvSpPr>
          <p:cNvPr id="7" name="TextBox 6">
            <a:extLst>
              <a:ext uri="{FF2B5EF4-FFF2-40B4-BE49-F238E27FC236}">
                <a16:creationId xmlns:a16="http://schemas.microsoft.com/office/drawing/2014/main" id="{5B61BC83-1A45-DD74-45AB-77FDB9B4E463}"/>
              </a:ext>
            </a:extLst>
          </p:cNvPr>
          <p:cNvSpPr txBox="1"/>
          <p:nvPr/>
        </p:nvSpPr>
        <p:spPr>
          <a:xfrm>
            <a:off x="971600" y="2522868"/>
            <a:ext cx="7632848" cy="2862322"/>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All scenarios are to be defined prior to entering into integration testing</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However, it is expected that some scenarios may be created during testing due to the complexities of some business processes that may have been overlooked during preparation.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DA295BCA-B06A-B8C1-261C-2F5DB412E83B}"/>
              </a:ext>
            </a:extLst>
          </p:cNvPr>
          <p:cNvGraphicFramePr>
            <a:graphicFrameLocks noChangeAspect="1"/>
          </p:cNvGraphicFramePr>
          <p:nvPr>
            <p:extLst>
              <p:ext uri="{D42A27DB-BD31-4B8C-83A1-F6EECF244321}">
                <p14:modId xmlns:p14="http://schemas.microsoft.com/office/powerpoint/2010/main" val="3505312901"/>
              </p:ext>
            </p:extLst>
          </p:nvPr>
        </p:nvGraphicFramePr>
        <p:xfrm>
          <a:off x="6300192" y="4823635"/>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6300192" y="482363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220604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42</a:t>
            </a:fld>
            <a:endParaRPr lang="en-AU" dirty="0"/>
          </a:p>
        </p:txBody>
      </p:sp>
      <p:sp>
        <p:nvSpPr>
          <p:cNvPr id="3" name="TextBox 2">
            <a:extLst>
              <a:ext uri="{FF2B5EF4-FFF2-40B4-BE49-F238E27FC236}">
                <a16:creationId xmlns:a16="http://schemas.microsoft.com/office/drawing/2014/main" id="{63739FF1-7981-B448-9B40-D9D53179EE11}"/>
              </a:ext>
            </a:extLst>
          </p:cNvPr>
          <p:cNvSpPr txBox="1"/>
          <p:nvPr/>
        </p:nvSpPr>
        <p:spPr>
          <a:xfrm>
            <a:off x="755576"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Scenarios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DADBD5DC-AC6D-713B-C512-CC7853003AEB}"/>
              </a:ext>
            </a:extLst>
          </p:cNvPr>
          <p:cNvSpPr txBox="1"/>
          <p:nvPr/>
        </p:nvSpPr>
        <p:spPr>
          <a:xfrm>
            <a:off x="755576" y="1720840"/>
            <a:ext cx="7562850" cy="3170099"/>
          </a:xfrm>
          <a:prstGeom prst="rect">
            <a:avLst/>
          </a:prstGeom>
          <a:noFill/>
        </p:spPr>
        <p:txBody>
          <a:bodyPr wrap="square">
            <a:spAutoFit/>
          </a:bodyPr>
          <a:lstStyle/>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Priorities will be set on each scenario in terms of high, medium, and low.</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The high-priority scenarios must be tested to a specified satisfaction level.</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Medium-priority scenarios will be fully considered, while low-priority scenarios will be tested as time permits.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377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43</a:t>
            </a:fld>
            <a:endParaRPr lang="en-AU" dirty="0"/>
          </a:p>
        </p:txBody>
      </p:sp>
      <p:sp>
        <p:nvSpPr>
          <p:cNvPr id="3" name="TextBox 2">
            <a:extLst>
              <a:ext uri="{FF2B5EF4-FFF2-40B4-BE49-F238E27FC236}">
                <a16:creationId xmlns:a16="http://schemas.microsoft.com/office/drawing/2014/main" id="{DDE681AF-E367-B35A-D397-A932DDA8B20C}"/>
              </a:ext>
            </a:extLst>
          </p:cNvPr>
          <p:cNvSpPr txBox="1"/>
          <p:nvPr/>
        </p:nvSpPr>
        <p:spPr>
          <a:xfrm>
            <a:off x="755576"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Scenarios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7282F45-5302-2F3C-8805-D8802A55C9E7}"/>
              </a:ext>
            </a:extLst>
          </p:cNvPr>
          <p:cNvSpPr txBox="1"/>
          <p:nvPr/>
        </p:nvSpPr>
        <p:spPr>
          <a:xfrm>
            <a:off x="539552" y="2151727"/>
            <a:ext cx="7704856" cy="2554545"/>
          </a:xfrm>
          <a:prstGeom prst="rect">
            <a:avLst/>
          </a:prstGeom>
          <a:noFill/>
        </p:spPr>
        <p:txBody>
          <a:bodyPr wrap="square">
            <a:spAutoFit/>
          </a:bodyPr>
          <a:lstStyle/>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Also, the variations of scenarios will be prioritized into high, medium ad low categories.</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Again, integration testing cannot last longer than the Integration Testing Completion Criteria; thus, all scenarios may not be tested.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269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44</a:t>
            </a:fld>
            <a:endParaRPr lang="en-AU" dirty="0"/>
          </a:p>
        </p:txBody>
      </p:sp>
      <p:sp>
        <p:nvSpPr>
          <p:cNvPr id="3" name="TextBox 2">
            <a:extLst>
              <a:ext uri="{FF2B5EF4-FFF2-40B4-BE49-F238E27FC236}">
                <a16:creationId xmlns:a16="http://schemas.microsoft.com/office/drawing/2014/main" id="{C92F9A2D-9EAF-A97E-E692-0D2EEE0DFAE8}"/>
              </a:ext>
            </a:extLst>
          </p:cNvPr>
          <p:cNvSpPr txBox="1"/>
          <p:nvPr/>
        </p:nvSpPr>
        <p:spPr>
          <a:xfrm>
            <a:off x="827584"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Scenarios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4B781C36-E3E6-BA8A-91C3-7BA44006A62A}"/>
              </a:ext>
            </a:extLst>
          </p:cNvPr>
          <p:cNvSpPr txBox="1"/>
          <p:nvPr/>
        </p:nvSpPr>
        <p:spPr>
          <a:xfrm>
            <a:off x="827583" y="2420888"/>
            <a:ext cx="7030541" cy="2554545"/>
          </a:xfrm>
          <a:prstGeom prst="rect">
            <a:avLst/>
          </a:prstGeom>
          <a:noFill/>
        </p:spPr>
        <p:txBody>
          <a:bodyPr wrap="square">
            <a:spAutoFit/>
          </a:bodyPr>
          <a:lstStyle/>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priority of a scenario may be a factor in the completion criteria.</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Furthermore, the level of negative testing (entering incorrect data) may be minimal due to these constraints.</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938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45</a:t>
            </a:fld>
            <a:endParaRPr lang="en-AU" dirty="0"/>
          </a:p>
        </p:txBody>
      </p:sp>
      <p:sp>
        <p:nvSpPr>
          <p:cNvPr id="3" name="TextBox 2">
            <a:extLst>
              <a:ext uri="{FF2B5EF4-FFF2-40B4-BE49-F238E27FC236}">
                <a16:creationId xmlns:a16="http://schemas.microsoft.com/office/drawing/2014/main" id="{CA5035FE-975E-5E90-5CE7-FDDF8601960C}"/>
              </a:ext>
            </a:extLst>
          </p:cNvPr>
          <p:cNvSpPr txBox="1"/>
          <p:nvPr/>
        </p:nvSpPr>
        <p:spPr>
          <a:xfrm>
            <a:off x="795863" y="1268760"/>
            <a:ext cx="4607168"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The Process</a:t>
            </a:r>
            <a:br>
              <a:rPr lang="en-US" sz="2800" dirty="0"/>
            </a:br>
            <a:endParaRPr lang="en-US" sz="2800" dirty="0"/>
          </a:p>
        </p:txBody>
      </p:sp>
      <p:sp>
        <p:nvSpPr>
          <p:cNvPr id="7" name="TextBox 6">
            <a:extLst>
              <a:ext uri="{FF2B5EF4-FFF2-40B4-BE49-F238E27FC236}">
                <a16:creationId xmlns:a16="http://schemas.microsoft.com/office/drawing/2014/main" id="{DC3E4F09-6AE6-6935-B648-02CB05661C66}"/>
              </a:ext>
            </a:extLst>
          </p:cNvPr>
          <p:cNvSpPr txBox="1"/>
          <p:nvPr/>
        </p:nvSpPr>
        <p:spPr>
          <a:xfrm>
            <a:off x="795863" y="2099757"/>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Summary</a:t>
            </a:r>
          </a:p>
        </p:txBody>
      </p:sp>
      <p:sp>
        <p:nvSpPr>
          <p:cNvPr id="9" name="TextBox 8">
            <a:extLst>
              <a:ext uri="{FF2B5EF4-FFF2-40B4-BE49-F238E27FC236}">
                <a16:creationId xmlns:a16="http://schemas.microsoft.com/office/drawing/2014/main" id="{84F1EE13-848D-D27E-50FC-2D139AF07FBB}"/>
              </a:ext>
            </a:extLst>
          </p:cNvPr>
          <p:cNvSpPr txBox="1"/>
          <p:nvPr/>
        </p:nvSpPr>
        <p:spPr>
          <a:xfrm>
            <a:off x="784887" y="2805219"/>
            <a:ext cx="7073237"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All integration test scenarios are to be identified.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After each script is executed, test results will be compared to previously prepared expected results.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00795063-B007-5881-14A7-95ED838776A7}"/>
              </a:ext>
            </a:extLst>
          </p:cNvPr>
          <p:cNvGraphicFramePr>
            <a:graphicFrameLocks noChangeAspect="1"/>
          </p:cNvGraphicFramePr>
          <p:nvPr>
            <p:extLst>
              <p:ext uri="{D42A27DB-BD31-4B8C-83A1-F6EECF244321}">
                <p14:modId xmlns:p14="http://schemas.microsoft.com/office/powerpoint/2010/main" val="1834907680"/>
              </p:ext>
            </p:extLst>
          </p:nvPr>
        </p:nvGraphicFramePr>
        <p:xfrm>
          <a:off x="5868144" y="5051988"/>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5868144" y="505198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73720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46</a:t>
            </a:fld>
            <a:endParaRPr lang="en-AU" dirty="0"/>
          </a:p>
        </p:txBody>
      </p:sp>
      <p:sp>
        <p:nvSpPr>
          <p:cNvPr id="3" name="TextBox 2">
            <a:extLst>
              <a:ext uri="{FF2B5EF4-FFF2-40B4-BE49-F238E27FC236}">
                <a16:creationId xmlns:a16="http://schemas.microsoft.com/office/drawing/2014/main" id="{0EA26809-6AC3-8355-3BCF-2FC9AF326A58}"/>
              </a:ext>
            </a:extLst>
          </p:cNvPr>
          <p:cNvSpPr txBox="1"/>
          <p:nvPr/>
        </p:nvSpPr>
        <p:spPr>
          <a:xfrm>
            <a:off x="827584" y="148478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Process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4FD1AA67-92E6-FB07-8267-BB6410DE38D4}"/>
              </a:ext>
            </a:extLst>
          </p:cNvPr>
          <p:cNvSpPr txBox="1"/>
          <p:nvPr/>
        </p:nvSpPr>
        <p:spPr>
          <a:xfrm>
            <a:off x="799202" y="2050668"/>
            <a:ext cx="4607168" cy="1200329"/>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Summary</a:t>
            </a:r>
          </a:p>
          <a:p>
            <a:endParaRPr lang="en-US"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FD1747B-1B3E-FE12-9F0C-FD8099063212}"/>
              </a:ext>
            </a:extLst>
          </p:cNvPr>
          <p:cNvSpPr txBox="1"/>
          <p:nvPr/>
        </p:nvSpPr>
        <p:spPr>
          <a:xfrm>
            <a:off x="799202" y="2996952"/>
            <a:ext cx="7562850" cy="317009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Any discrepancies between the Integration Test results and the expected results generated from the design specifications are logged, researched, corrected, and retested.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Priorities (High, Med, Low) will be assigned to all discrepancies to ensure critical problems are validated and corrected first.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736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47</a:t>
            </a:fld>
            <a:endParaRPr lang="en-AU" dirty="0"/>
          </a:p>
        </p:txBody>
      </p:sp>
      <p:sp>
        <p:nvSpPr>
          <p:cNvPr id="3" name="TextBox 2">
            <a:extLst>
              <a:ext uri="{FF2B5EF4-FFF2-40B4-BE49-F238E27FC236}">
                <a16:creationId xmlns:a16="http://schemas.microsoft.com/office/drawing/2014/main" id="{124FC52B-A3B5-C7AC-2FC0-FA15DBE36653}"/>
              </a:ext>
            </a:extLst>
          </p:cNvPr>
          <p:cNvSpPr txBox="1"/>
          <p:nvPr/>
        </p:nvSpPr>
        <p:spPr>
          <a:xfrm>
            <a:off x="1331640" y="1366897"/>
            <a:ext cx="6696744" cy="2677656"/>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Detail</a:t>
            </a:r>
          </a:p>
          <a:p>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b="1" dirty="0">
                <a:latin typeface="Arial" panose="020B0604020202020204" pitchFamily="34" charset="0"/>
                <a:cs typeface="Arial" panose="020B0604020202020204" pitchFamily="34" charset="0"/>
              </a:rPr>
              <a:t>The following flow diagram depicts the main steps for a typical scenario to be tested.</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D8B5B7C0-3D0F-D133-0010-72A014418C81}"/>
              </a:ext>
            </a:extLst>
          </p:cNvPr>
          <p:cNvGraphicFramePr>
            <a:graphicFrameLocks noChangeAspect="1"/>
          </p:cNvGraphicFramePr>
          <p:nvPr>
            <p:extLst>
              <p:ext uri="{D42A27DB-BD31-4B8C-83A1-F6EECF244321}">
                <p14:modId xmlns:p14="http://schemas.microsoft.com/office/powerpoint/2010/main" val="75976323"/>
              </p:ext>
            </p:extLst>
          </p:nvPr>
        </p:nvGraphicFramePr>
        <p:xfrm>
          <a:off x="3357563" y="3453154"/>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3357563" y="3453154"/>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4162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48</a:t>
            </a:fld>
            <a:endParaRPr lang="en-AU" dirty="0"/>
          </a:p>
        </p:txBody>
      </p:sp>
      <p:sp>
        <p:nvSpPr>
          <p:cNvPr id="3" name="TextBox 2">
            <a:extLst>
              <a:ext uri="{FF2B5EF4-FFF2-40B4-BE49-F238E27FC236}">
                <a16:creationId xmlns:a16="http://schemas.microsoft.com/office/drawing/2014/main" id="{DF3896EF-2818-7992-33D6-42D4B48B5D66}"/>
              </a:ext>
            </a:extLst>
          </p:cNvPr>
          <p:cNvSpPr txBox="1"/>
          <p:nvPr/>
        </p:nvSpPr>
        <p:spPr>
          <a:xfrm>
            <a:off x="1115616" y="1268760"/>
            <a:ext cx="4607168" cy="830997"/>
          </a:xfrm>
          <a:prstGeom prst="rect">
            <a:avLst/>
          </a:prstGeom>
          <a:noFill/>
        </p:spPr>
        <p:txBody>
          <a:bodyPr wrap="square">
            <a:spAutoFit/>
          </a:bodyPr>
          <a:lstStyle/>
          <a:p>
            <a:r>
              <a:rPr lang="en-US" sz="2400" b="1" dirty="0">
                <a:effectLst/>
                <a:latin typeface="Arial" panose="020B0604020202020204" pitchFamily="34" charset="0"/>
                <a:ea typeface="Verdana" panose="020B0604030504040204" pitchFamily="34" charset="0"/>
                <a:cs typeface="Arial" panose="020B0604020202020204" pitchFamily="34" charset="0"/>
              </a:rPr>
              <a:t>Scenario/Test Script Creation Process</a:t>
            </a:r>
            <a:endParaRPr lang="en-US" sz="2400" dirty="0"/>
          </a:p>
        </p:txBody>
      </p:sp>
      <p:graphicFrame>
        <p:nvGraphicFramePr>
          <p:cNvPr id="8" name="Object 7">
            <a:extLst>
              <a:ext uri="{FF2B5EF4-FFF2-40B4-BE49-F238E27FC236}">
                <a16:creationId xmlns:a16="http://schemas.microsoft.com/office/drawing/2014/main" id="{F9A704A1-4A62-5487-DBBA-25CCA291BEBF}"/>
              </a:ext>
            </a:extLst>
          </p:cNvPr>
          <p:cNvGraphicFramePr>
            <a:graphicFrameLocks noChangeAspect="1"/>
          </p:cNvGraphicFramePr>
          <p:nvPr>
            <p:extLst>
              <p:ext uri="{D42A27DB-BD31-4B8C-83A1-F6EECF244321}">
                <p14:modId xmlns:p14="http://schemas.microsoft.com/office/powerpoint/2010/main" val="1536765915"/>
              </p:ext>
            </p:extLst>
          </p:nvPr>
        </p:nvGraphicFramePr>
        <p:xfrm>
          <a:off x="2518156" y="2852936"/>
          <a:ext cx="914400" cy="771525"/>
        </p:xfrm>
        <a:graphic>
          <a:graphicData uri="http://schemas.openxmlformats.org/presentationml/2006/ole">
            <mc:AlternateContent xmlns:mc="http://schemas.openxmlformats.org/markup-compatibility/2006">
              <mc:Choice xmlns:v="urn:schemas-microsoft-com:vml" Requires="v">
                <p:oleObj name="Packager Shell Object" showAsIcon="1" r:id="rId2" imgW="914400" imgH="771480" progId="Package">
                  <p:embed/>
                </p:oleObj>
              </mc:Choice>
              <mc:Fallback>
                <p:oleObj name="Packager Shell Object" showAsIcon="1" r:id="rId2" imgW="914400" imgH="771480" progId="Package">
                  <p:embed/>
                  <p:pic>
                    <p:nvPicPr>
                      <p:cNvPr id="6" name="Object 5">
                        <a:extLst>
                          <a:ext uri="{FF2B5EF4-FFF2-40B4-BE49-F238E27FC236}">
                            <a16:creationId xmlns:a16="http://schemas.microsoft.com/office/drawing/2014/main" id="{506AEAB0-8434-0167-64AA-CE4A29A730C3}"/>
                          </a:ext>
                        </a:extLst>
                      </p:cNvPr>
                      <p:cNvPicPr/>
                      <p:nvPr/>
                    </p:nvPicPr>
                    <p:blipFill>
                      <a:blip r:embed="rId3"/>
                      <a:stretch>
                        <a:fillRect/>
                      </a:stretch>
                    </p:blipFill>
                    <p:spPr>
                      <a:xfrm>
                        <a:off x="2518156" y="2852936"/>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5630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49</a:t>
            </a:fld>
            <a:endParaRPr lang="en-AU" dirty="0"/>
          </a:p>
        </p:txBody>
      </p:sp>
      <p:sp>
        <p:nvSpPr>
          <p:cNvPr id="3" name="TextBox 2">
            <a:extLst>
              <a:ext uri="{FF2B5EF4-FFF2-40B4-BE49-F238E27FC236}">
                <a16:creationId xmlns:a16="http://schemas.microsoft.com/office/drawing/2014/main" id="{6738521E-010F-E284-8792-301DE80102FA}"/>
              </a:ext>
            </a:extLst>
          </p:cNvPr>
          <p:cNvSpPr txBox="1"/>
          <p:nvPr/>
        </p:nvSpPr>
        <p:spPr>
          <a:xfrm>
            <a:off x="755576" y="1124744"/>
            <a:ext cx="6408712" cy="1569660"/>
          </a:xfrm>
          <a:prstGeom prst="rect">
            <a:avLst/>
          </a:prstGeom>
          <a:noFill/>
        </p:spPr>
        <p:txBody>
          <a:bodyPr wrap="square">
            <a:spAutoFit/>
          </a:bodyPr>
          <a:lstStyle/>
          <a:p>
            <a:br>
              <a:rPr lang="en-US" sz="2400" b="1" dirty="0">
                <a:effectLst/>
                <a:latin typeface="Arial" panose="020B0604020202020204" pitchFamily="34" charset="0"/>
                <a:ea typeface="Verdana" panose="020B0604030504040204" pitchFamily="34" charset="0"/>
                <a:cs typeface="Arial" panose="020B0604020202020204" pitchFamily="34" charset="0"/>
              </a:rPr>
            </a:br>
            <a:r>
              <a:rPr lang="en-US" sz="2400" b="1" dirty="0">
                <a:effectLst/>
                <a:latin typeface="Arial" panose="020B0604020202020204" pitchFamily="34" charset="0"/>
                <a:ea typeface="Verdana" panose="020B0604030504040204" pitchFamily="34" charset="0"/>
                <a:cs typeface="Arial" panose="020B0604020202020204" pitchFamily="34" charset="0"/>
              </a:rPr>
              <a:t>Scenario Test Process</a:t>
            </a:r>
            <a:br>
              <a:rPr lang="en-US" sz="2400" dirty="0">
                <a:effectLst/>
                <a:latin typeface="Arial" panose="020B0604020202020204" pitchFamily="34" charset="0"/>
                <a:ea typeface="Calibri" panose="020F0502020204030204" pitchFamily="34" charset="0"/>
                <a:cs typeface="Arial" panose="020B0604020202020204" pitchFamily="34" charset="0"/>
              </a:rPr>
            </a:br>
            <a:br>
              <a:rPr lang="en-US" sz="2400" b="1" dirty="0">
                <a:effectLst/>
                <a:latin typeface="Arial" panose="020B0604020202020204" pitchFamily="34" charset="0"/>
                <a:ea typeface="Verdana" panose="020B0604030504040204" pitchFamily="34" charset="0"/>
                <a:cs typeface="Arial" panose="020B0604020202020204" pitchFamily="34" charset="0"/>
              </a:rPr>
            </a:br>
            <a:endParaRPr lang="en-US" sz="2400" dirty="0"/>
          </a:p>
        </p:txBody>
      </p:sp>
      <p:graphicFrame>
        <p:nvGraphicFramePr>
          <p:cNvPr id="8" name="Object 7">
            <a:extLst>
              <a:ext uri="{FF2B5EF4-FFF2-40B4-BE49-F238E27FC236}">
                <a16:creationId xmlns:a16="http://schemas.microsoft.com/office/drawing/2014/main" id="{982B0D7C-5AB3-E9E6-15E0-7C83FBE2C09D}"/>
              </a:ext>
            </a:extLst>
          </p:cNvPr>
          <p:cNvGraphicFramePr>
            <a:graphicFrameLocks noChangeAspect="1"/>
          </p:cNvGraphicFramePr>
          <p:nvPr>
            <p:extLst>
              <p:ext uri="{D42A27DB-BD31-4B8C-83A1-F6EECF244321}">
                <p14:modId xmlns:p14="http://schemas.microsoft.com/office/powerpoint/2010/main" val="3400193914"/>
              </p:ext>
            </p:extLst>
          </p:nvPr>
        </p:nvGraphicFramePr>
        <p:xfrm>
          <a:off x="1468438" y="3230563"/>
          <a:ext cx="1216025" cy="395287"/>
        </p:xfrm>
        <a:graphic>
          <a:graphicData uri="http://schemas.openxmlformats.org/presentationml/2006/ole">
            <mc:AlternateContent xmlns:mc="http://schemas.openxmlformats.org/markup-compatibility/2006">
              <mc:Choice xmlns:v="urn:schemas-microsoft-com:vml" Requires="v">
                <p:oleObj name="Packager Shell Object" showAsIcon="1" r:id="rId2" imgW="1215720" imgH="394920" progId="Package">
                  <p:embed/>
                </p:oleObj>
              </mc:Choice>
              <mc:Fallback>
                <p:oleObj name="Packager Shell Object" showAsIcon="1" r:id="rId2" imgW="1215720" imgH="394920" progId="Package">
                  <p:embed/>
                  <p:pic>
                    <p:nvPicPr>
                      <p:cNvPr id="0" name=""/>
                      <p:cNvPicPr/>
                      <p:nvPr/>
                    </p:nvPicPr>
                    <p:blipFill>
                      <a:blip r:embed="rId3"/>
                      <a:stretch>
                        <a:fillRect/>
                      </a:stretch>
                    </p:blipFill>
                    <p:spPr>
                      <a:xfrm>
                        <a:off x="1468438" y="3230563"/>
                        <a:ext cx="1216025" cy="395287"/>
                      </a:xfrm>
                      <a:prstGeom prst="rect">
                        <a:avLst/>
                      </a:prstGeom>
                    </p:spPr>
                  </p:pic>
                </p:oleObj>
              </mc:Fallback>
            </mc:AlternateContent>
          </a:graphicData>
        </a:graphic>
      </p:graphicFrame>
    </p:spTree>
    <p:extLst>
      <p:ext uri="{BB962C8B-B14F-4D97-AF65-F5344CB8AC3E}">
        <p14:creationId xmlns:p14="http://schemas.microsoft.com/office/powerpoint/2010/main" val="843450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a:t>
            </a:fld>
            <a:endParaRPr lang="en-AU" dirty="0"/>
          </a:p>
        </p:txBody>
      </p:sp>
      <p:sp>
        <p:nvSpPr>
          <p:cNvPr id="3" name="TextBox 2">
            <a:extLst>
              <a:ext uri="{FF2B5EF4-FFF2-40B4-BE49-F238E27FC236}">
                <a16:creationId xmlns:a16="http://schemas.microsoft.com/office/drawing/2014/main" id="{9824ECEE-0076-B5AF-47B2-D9E68930FD88}"/>
              </a:ext>
            </a:extLst>
          </p:cNvPr>
          <p:cNvSpPr txBox="1"/>
          <p:nvPr/>
        </p:nvSpPr>
        <p:spPr>
          <a:xfrm>
            <a:off x="467544" y="867782"/>
            <a:ext cx="8064896" cy="4257576"/>
          </a:xfrm>
          <a:prstGeom prst="rect">
            <a:avLst/>
          </a:prstGeom>
          <a:noFill/>
        </p:spPr>
        <p:txBody>
          <a:bodyPr wrap="square">
            <a:spAutoFit/>
          </a:bodyPr>
          <a:lstStyle/>
          <a:p>
            <a:pPr marL="76200" marR="0">
              <a:spcBef>
                <a:spcPts val="0"/>
              </a:spcBef>
              <a:spcAft>
                <a:spcPts val="0"/>
              </a:spcAft>
            </a:pPr>
            <a:r>
              <a:rPr lang="en-US" sz="2400" b="1" dirty="0">
                <a:effectLst/>
                <a:latin typeface="Arial" panose="020B0604020202020204" pitchFamily="34" charset="0"/>
                <a:ea typeface="Verdana" panose="020B0604030504040204" pitchFamily="34" charset="0"/>
                <a:cs typeface="Arial" panose="020B0604020202020204" pitchFamily="34" charset="0"/>
              </a:rPr>
              <a:t>Testing Overview</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325"/>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76200" marR="0">
              <a:spcBef>
                <a:spcPts val="0"/>
              </a:spcBef>
              <a:spcAft>
                <a:spcPts val="0"/>
              </a:spcAft>
            </a:pPr>
            <a:r>
              <a:rPr lang="en-US" sz="2000" b="1" dirty="0">
                <a:effectLst/>
                <a:latin typeface="Arial" panose="020B0604020202020204" pitchFamily="34" charset="0"/>
                <a:ea typeface="Verdana" panose="020B0604030504040204" pitchFamily="34" charset="0"/>
                <a:cs typeface="Arial" panose="020B0604020202020204" pitchFamily="34" charset="0"/>
              </a:rPr>
              <a:t>To support processes and functions, the project team will implement the following technologies for </a:t>
            </a:r>
            <a:r>
              <a:rPr lang="en-US" sz="2000" b="1" dirty="0">
                <a:latin typeface="Arial" panose="020B0604020202020204" pitchFamily="34" charset="0"/>
                <a:ea typeface="Verdana" panose="020B0604030504040204" pitchFamily="34" charset="0"/>
                <a:cs typeface="Arial" panose="020B0604020202020204" pitchFamily="34" charset="0"/>
              </a:rPr>
              <a:t>ABC  Corporation Application</a:t>
            </a:r>
          </a:p>
          <a:p>
            <a:pPr marL="0" marR="0">
              <a:lnSpc>
                <a:spcPts val="1200"/>
              </a:lnSpc>
              <a:spcBef>
                <a:spcPts val="0"/>
              </a:spcBef>
              <a:spcAft>
                <a:spcPts val="0"/>
              </a:spcAft>
            </a:pPr>
            <a:endParaRPr lang="en-US" sz="2000" b="1" dirty="0">
              <a:effectLst/>
              <a:latin typeface="Arial" panose="020B0604020202020204" pitchFamily="34" charset="0"/>
              <a:ea typeface="Verdana" panose="020B0604030504040204" pitchFamily="34" charset="0"/>
              <a:cs typeface="Arial" panose="020B0604020202020204" pitchFamily="34" charset="0"/>
            </a:endParaRPr>
          </a:p>
          <a:p>
            <a:pPr marL="0" marR="0">
              <a:lnSpc>
                <a:spcPts val="1200"/>
              </a:lnSpc>
              <a:spcBef>
                <a:spcPts val="0"/>
              </a:spcBef>
              <a:spcAft>
                <a:spcPts val="0"/>
              </a:spcAft>
            </a:pP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5"/>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8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Controlling (CO)</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7000"/>
              </a:lnSpc>
              <a:spcBef>
                <a:spcPts val="0"/>
              </a:spcBef>
              <a:spcAft>
                <a:spcPts val="0"/>
              </a:spcAft>
              <a:tabLst>
                <a:tab pos="762000" algn="l"/>
              </a:tabLst>
            </a:pPr>
            <a:r>
              <a:rPr lang="en-US" sz="2000" b="1" dirty="0">
                <a:latin typeface="Arial" panose="020B0604020202020204" pitchFamily="34" charset="0"/>
                <a:ea typeface="Verdana" panose="020B0604030504040204" pitchFamily="34" charset="0"/>
                <a:cs typeface="Arial" panose="020B0604020202020204" pitchFamily="34" charset="0"/>
              </a:rPr>
              <a:t>-	</a:t>
            </a:r>
            <a:r>
              <a:rPr lang="en-US" sz="2000" b="1" dirty="0">
                <a:effectLst/>
                <a:latin typeface="Arial" panose="020B0604020202020204" pitchFamily="34" charset="0"/>
                <a:ea typeface="Verdana" panose="020B0604030504040204" pitchFamily="34" charset="0"/>
                <a:cs typeface="Arial" panose="020B0604020202020204" pitchFamily="34" charset="0"/>
              </a:rPr>
              <a:t>Financials (FI)</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2">
              <a:lnSpc>
                <a:spcPct val="97000"/>
              </a:lnSpc>
              <a:spcBef>
                <a:spcPts val="0"/>
              </a:spcBef>
              <a:spcAft>
                <a:spcPts val="0"/>
              </a:spcAft>
              <a:tabLst>
                <a:tab pos="990600" algn="l"/>
              </a:tabLst>
            </a:pPr>
            <a:r>
              <a:rPr lang="en-US" sz="2000" b="1" dirty="0">
                <a:latin typeface="Arial" panose="020B0604020202020204" pitchFamily="34" charset="0"/>
                <a:ea typeface="Verdana" panose="020B0604030504040204" pitchFamily="34" charset="0"/>
                <a:cs typeface="Arial" panose="020B0604020202020204" pitchFamily="34" charset="0"/>
              </a:rPr>
              <a:t>-	</a:t>
            </a:r>
            <a:r>
              <a:rPr lang="en-US" sz="2000" b="1" dirty="0">
                <a:effectLst/>
                <a:latin typeface="Arial" panose="020B0604020202020204" pitchFamily="34" charset="0"/>
                <a:ea typeface="Verdana" panose="020B0604030504040204" pitchFamily="34" charset="0"/>
                <a:cs typeface="Arial" panose="020B0604020202020204" pitchFamily="34" charset="0"/>
              </a:rPr>
              <a:t>Accounts Receivable (AR)</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2">
              <a:lnSpc>
                <a:spcPct val="98000"/>
              </a:lnSpc>
              <a:spcBef>
                <a:spcPts val="0"/>
              </a:spcBef>
              <a:spcAft>
                <a:spcPts val="0"/>
              </a:spcAft>
              <a:tabLst>
                <a:tab pos="9906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Accounts Payable (AP)</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2">
              <a:lnSpc>
                <a:spcPct val="97000"/>
              </a:lnSpc>
              <a:spcBef>
                <a:spcPts val="0"/>
              </a:spcBef>
              <a:spcAft>
                <a:spcPts val="0"/>
              </a:spcAft>
              <a:tabLst>
                <a:tab pos="9906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General Ledger (GL)</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2">
              <a:lnSpc>
                <a:spcPct val="97000"/>
              </a:lnSpc>
              <a:spcBef>
                <a:spcPts val="0"/>
              </a:spcBef>
              <a:spcAft>
                <a:spcPts val="0"/>
              </a:spcAft>
              <a:tabLst>
                <a:tab pos="9906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Fixed Assets (FA)</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2">
              <a:lnSpc>
                <a:spcPct val="97000"/>
              </a:lnSpc>
              <a:spcBef>
                <a:spcPts val="0"/>
              </a:spcBef>
              <a:spcAft>
                <a:spcPts val="0"/>
              </a:spcAft>
              <a:tabLst>
                <a:tab pos="9906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Project Systems (PS)</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8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6228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50</a:t>
            </a:fld>
            <a:endParaRPr lang="en-AU" dirty="0"/>
          </a:p>
        </p:txBody>
      </p:sp>
      <p:sp>
        <p:nvSpPr>
          <p:cNvPr id="3" name="TextBox 2">
            <a:extLst>
              <a:ext uri="{FF2B5EF4-FFF2-40B4-BE49-F238E27FC236}">
                <a16:creationId xmlns:a16="http://schemas.microsoft.com/office/drawing/2014/main" id="{C4DEF90C-23B2-F347-9E01-CD7F3415A761}"/>
              </a:ext>
            </a:extLst>
          </p:cNvPr>
          <p:cNvSpPr txBox="1"/>
          <p:nvPr/>
        </p:nvSpPr>
        <p:spPr>
          <a:xfrm>
            <a:off x="482789" y="1334534"/>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Integration Testing Tools</a:t>
            </a:r>
            <a:endParaRPr lang="en-US" sz="2800" dirty="0"/>
          </a:p>
        </p:txBody>
      </p:sp>
      <p:sp>
        <p:nvSpPr>
          <p:cNvPr id="7" name="TextBox 6">
            <a:extLst>
              <a:ext uri="{FF2B5EF4-FFF2-40B4-BE49-F238E27FC236}">
                <a16:creationId xmlns:a16="http://schemas.microsoft.com/office/drawing/2014/main" id="{D42DEA55-F430-06DD-9256-391BA5C65501}"/>
              </a:ext>
            </a:extLst>
          </p:cNvPr>
          <p:cNvSpPr txBox="1"/>
          <p:nvPr/>
        </p:nvSpPr>
        <p:spPr>
          <a:xfrm>
            <a:off x="482789" y="2341775"/>
            <a:ext cx="3672408" cy="3785652"/>
          </a:xfrm>
          <a:prstGeom prst="rect">
            <a:avLst/>
          </a:prstGeom>
          <a:noFill/>
        </p:spPr>
        <p:txBody>
          <a:bodyPr wrap="square">
            <a:spAutoFit/>
          </a:bodyPr>
          <a:lstStyle/>
          <a:p>
            <a:r>
              <a:rPr lang="en-US" sz="2000" b="1" u="sng" dirty="0">
                <a:latin typeface="Arial" panose="020B0604020202020204" pitchFamily="34" charset="0"/>
                <a:cs typeface="Arial" panose="020B0604020202020204" pitchFamily="34" charset="0"/>
              </a:rPr>
              <a:t>Tools: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Scenario list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 scripts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Defect tracking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QA (Quality Assurance database)</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70E39D-514E-EBFA-A7F2-0E02E82BF583}"/>
              </a:ext>
            </a:extLst>
          </p:cNvPr>
          <p:cNvSpPr txBox="1"/>
          <p:nvPr/>
        </p:nvSpPr>
        <p:spPr>
          <a:xfrm>
            <a:off x="4988805" y="2347070"/>
            <a:ext cx="3312368" cy="2554545"/>
          </a:xfrm>
          <a:prstGeom prst="rect">
            <a:avLst/>
          </a:prstGeom>
          <a:noFill/>
        </p:spPr>
        <p:txBody>
          <a:bodyPr wrap="square">
            <a:spAutoFit/>
          </a:bodyPr>
          <a:lstStyle/>
          <a:p>
            <a:r>
              <a:rPr lang="en-US" sz="2000" b="1" u="sng" dirty="0">
                <a:latin typeface="Arial" panose="020B0604020202020204" pitchFamily="34" charset="0"/>
                <a:cs typeface="Arial" panose="020B0604020202020204" pitchFamily="34" charset="0"/>
              </a:rPr>
              <a:t>Document: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Metrics schedule</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This document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Defect documentation</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255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51</a:t>
            </a:fld>
            <a:endParaRPr lang="en-AU" dirty="0"/>
          </a:p>
        </p:txBody>
      </p:sp>
      <p:sp>
        <p:nvSpPr>
          <p:cNvPr id="3" name="TextBox 2">
            <a:extLst>
              <a:ext uri="{FF2B5EF4-FFF2-40B4-BE49-F238E27FC236}">
                <a16:creationId xmlns:a16="http://schemas.microsoft.com/office/drawing/2014/main" id="{2FA3B2AE-F4F2-403B-08CC-A56572090FBF}"/>
              </a:ext>
            </a:extLst>
          </p:cNvPr>
          <p:cNvSpPr txBox="1"/>
          <p:nvPr/>
        </p:nvSpPr>
        <p:spPr>
          <a:xfrm>
            <a:off x="754423" y="1196752"/>
            <a:ext cx="612068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Integration Testing Tools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5D699CB-B012-EE91-F238-5EED376FD8F1}"/>
              </a:ext>
            </a:extLst>
          </p:cNvPr>
          <p:cNvSpPr txBox="1"/>
          <p:nvPr/>
        </p:nvSpPr>
        <p:spPr>
          <a:xfrm>
            <a:off x="611560" y="2393087"/>
            <a:ext cx="3385529"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Defect tracking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Defect documentation</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Defect/ Issue log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E0C6C9A-4775-5262-EF05-7917F12FC654}"/>
              </a:ext>
            </a:extLst>
          </p:cNvPr>
          <p:cNvSpPr txBox="1"/>
          <p:nvPr/>
        </p:nvSpPr>
        <p:spPr>
          <a:xfrm>
            <a:off x="4139952" y="2393087"/>
            <a:ext cx="2909167" cy="1631216"/>
          </a:xfrm>
          <a:prstGeom prst="rect">
            <a:avLst/>
          </a:prstGeom>
          <a:noFill/>
        </p:spPr>
        <p:txBody>
          <a:bodyPr wrap="square">
            <a:spAutoFit/>
          </a:bodyPr>
          <a:lstStyle/>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Statistics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 procedure</a:t>
            </a:r>
          </a:p>
          <a:p>
            <a:pPr marL="342900" indent="-34290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112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52</a:t>
            </a:fld>
            <a:endParaRPr lang="en-AU" dirty="0"/>
          </a:p>
        </p:txBody>
      </p:sp>
      <p:sp>
        <p:nvSpPr>
          <p:cNvPr id="3" name="TextBox 2">
            <a:extLst>
              <a:ext uri="{FF2B5EF4-FFF2-40B4-BE49-F238E27FC236}">
                <a16:creationId xmlns:a16="http://schemas.microsoft.com/office/drawing/2014/main" id="{00AD79CA-7185-39F3-D992-E54A78EFFA2B}"/>
              </a:ext>
            </a:extLst>
          </p:cNvPr>
          <p:cNvSpPr txBox="1"/>
          <p:nvPr/>
        </p:nvSpPr>
        <p:spPr>
          <a:xfrm>
            <a:off x="611560" y="1268760"/>
            <a:ext cx="4607168"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Business Scenario List</a:t>
            </a:r>
            <a:br>
              <a:rPr lang="en-US" sz="2800" b="1" dirty="0">
                <a:latin typeface="Arial" panose="020B0604020202020204" pitchFamily="34" charset="0"/>
                <a:cs typeface="Arial" panose="020B0604020202020204" pitchFamily="34" charset="0"/>
              </a:rPr>
            </a:br>
            <a:endParaRPr lang="en-US" sz="2800" dirty="0"/>
          </a:p>
        </p:txBody>
      </p:sp>
      <p:sp>
        <p:nvSpPr>
          <p:cNvPr id="7" name="TextBox 6">
            <a:extLst>
              <a:ext uri="{FF2B5EF4-FFF2-40B4-BE49-F238E27FC236}">
                <a16:creationId xmlns:a16="http://schemas.microsoft.com/office/drawing/2014/main" id="{82F84D66-E1DF-D2A0-51E3-6BABB2C20736}"/>
              </a:ext>
            </a:extLst>
          </p:cNvPr>
          <p:cNvSpPr txBox="1"/>
          <p:nvPr/>
        </p:nvSpPr>
        <p:spPr>
          <a:xfrm>
            <a:off x="593906" y="2708920"/>
            <a:ext cx="7722510" cy="2246769"/>
          </a:xfrm>
          <a:prstGeom prst="rect">
            <a:avLst/>
          </a:prstGeom>
          <a:noFill/>
        </p:spPr>
        <p:txBody>
          <a:bodyPr wrap="square">
            <a:spAutoFit/>
          </a:bodyPr>
          <a:lstStyle/>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Testing scenarios are the focal point of integration testing.</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These business processes are initially defined at a very high level and are broken down into sub-scenarios and further to transactions within application/ software. </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7933B5BA-3299-0A1D-043F-E050508C5CF9}"/>
              </a:ext>
            </a:extLst>
          </p:cNvPr>
          <p:cNvGraphicFramePr>
            <a:graphicFrameLocks noChangeAspect="1"/>
          </p:cNvGraphicFramePr>
          <p:nvPr>
            <p:extLst>
              <p:ext uri="{D42A27DB-BD31-4B8C-83A1-F6EECF244321}">
                <p14:modId xmlns:p14="http://schemas.microsoft.com/office/powerpoint/2010/main" val="2604953339"/>
              </p:ext>
            </p:extLst>
          </p:nvPr>
        </p:nvGraphicFramePr>
        <p:xfrm>
          <a:off x="899592" y="4817715"/>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899592" y="481771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311348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53</a:t>
            </a:fld>
            <a:endParaRPr lang="en-AU" dirty="0"/>
          </a:p>
        </p:txBody>
      </p:sp>
      <p:sp>
        <p:nvSpPr>
          <p:cNvPr id="3" name="TextBox 2">
            <a:extLst>
              <a:ext uri="{FF2B5EF4-FFF2-40B4-BE49-F238E27FC236}">
                <a16:creationId xmlns:a16="http://schemas.microsoft.com/office/drawing/2014/main" id="{EA9347B7-53F2-6E26-E475-63E9545BD2F2}"/>
              </a:ext>
            </a:extLst>
          </p:cNvPr>
          <p:cNvSpPr txBox="1"/>
          <p:nvPr/>
        </p:nvSpPr>
        <p:spPr>
          <a:xfrm>
            <a:off x="827584" y="1196752"/>
            <a:ext cx="475252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Scenario List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8CF8FDDD-A69F-B4CC-411D-5F36AAB43B9B}"/>
              </a:ext>
            </a:extLst>
          </p:cNvPr>
          <p:cNvSpPr txBox="1"/>
          <p:nvPr/>
        </p:nvSpPr>
        <p:spPr>
          <a:xfrm>
            <a:off x="972944" y="2060848"/>
            <a:ext cx="7127448" cy="2862322"/>
          </a:xfrm>
          <a:prstGeom prst="rect">
            <a:avLst/>
          </a:prstGeom>
          <a:noFill/>
        </p:spPr>
        <p:txBody>
          <a:bodyPr wrap="square">
            <a:spAutoFit/>
          </a:bodyPr>
          <a:lstStyle/>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External processes (interfaces, conversions, etc.) are included in the scenarios during test 2 of the integration phase.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scenario list will be gathered and captured in the overall test plan</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16212BB7-2174-994A-B24E-FA751EB7BBE9}"/>
              </a:ext>
            </a:extLst>
          </p:cNvPr>
          <p:cNvGraphicFramePr>
            <a:graphicFrameLocks noChangeAspect="1"/>
          </p:cNvGraphicFramePr>
          <p:nvPr>
            <p:extLst>
              <p:ext uri="{D42A27DB-BD31-4B8C-83A1-F6EECF244321}">
                <p14:modId xmlns:p14="http://schemas.microsoft.com/office/powerpoint/2010/main" val="355687539"/>
              </p:ext>
            </p:extLst>
          </p:nvPr>
        </p:nvGraphicFramePr>
        <p:xfrm>
          <a:off x="1619672" y="4939838"/>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1619672" y="49398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67912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54</a:t>
            </a:fld>
            <a:endParaRPr lang="en-AU" dirty="0"/>
          </a:p>
        </p:txBody>
      </p:sp>
      <p:sp>
        <p:nvSpPr>
          <p:cNvPr id="3" name="TextBox 2">
            <a:extLst>
              <a:ext uri="{FF2B5EF4-FFF2-40B4-BE49-F238E27FC236}">
                <a16:creationId xmlns:a16="http://schemas.microsoft.com/office/drawing/2014/main" id="{31F2134A-426D-65FB-5CC2-EA8165E7A7FE}"/>
              </a:ext>
            </a:extLst>
          </p:cNvPr>
          <p:cNvSpPr txBox="1"/>
          <p:nvPr/>
        </p:nvSpPr>
        <p:spPr>
          <a:xfrm>
            <a:off x="539552" y="1412776"/>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Test Scripts</a:t>
            </a:r>
            <a:endParaRPr lang="en-US" sz="2800" dirty="0"/>
          </a:p>
        </p:txBody>
      </p:sp>
      <p:sp>
        <p:nvSpPr>
          <p:cNvPr id="7" name="TextBox 6">
            <a:extLst>
              <a:ext uri="{FF2B5EF4-FFF2-40B4-BE49-F238E27FC236}">
                <a16:creationId xmlns:a16="http://schemas.microsoft.com/office/drawing/2014/main" id="{A90FE79D-0919-9DAD-58F9-4D9CC54EF52E}"/>
              </a:ext>
            </a:extLst>
          </p:cNvPr>
          <p:cNvSpPr txBox="1"/>
          <p:nvPr/>
        </p:nvSpPr>
        <p:spPr>
          <a:xfrm>
            <a:off x="536924" y="2204864"/>
            <a:ext cx="7416824" cy="2862322"/>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Test scripts include the step-by-step procedure to test a specific test business scenario.</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 our integration testing we will use a template listing the steps Business process procedures (BPP) will be attached to the test script to provide the step-by-step procedure.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EFEE0AF6-7828-8936-CCA4-6D922CC9C5CC}"/>
              </a:ext>
            </a:extLst>
          </p:cNvPr>
          <p:cNvGraphicFramePr>
            <a:graphicFrameLocks noChangeAspect="1"/>
          </p:cNvGraphicFramePr>
          <p:nvPr>
            <p:extLst>
              <p:ext uri="{D42A27DB-BD31-4B8C-83A1-F6EECF244321}">
                <p14:modId xmlns:p14="http://schemas.microsoft.com/office/powerpoint/2010/main" val="181000618"/>
              </p:ext>
            </p:extLst>
          </p:nvPr>
        </p:nvGraphicFramePr>
        <p:xfrm>
          <a:off x="2385936" y="4662430"/>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2385936" y="466243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57533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55</a:t>
            </a:fld>
            <a:endParaRPr lang="en-AU" dirty="0"/>
          </a:p>
        </p:txBody>
      </p:sp>
      <p:sp>
        <p:nvSpPr>
          <p:cNvPr id="3" name="TextBox 2">
            <a:extLst>
              <a:ext uri="{FF2B5EF4-FFF2-40B4-BE49-F238E27FC236}">
                <a16:creationId xmlns:a16="http://schemas.microsoft.com/office/drawing/2014/main" id="{6167FF03-DB97-D4AD-A837-0BBAA6C2A054}"/>
              </a:ext>
            </a:extLst>
          </p:cNvPr>
          <p:cNvSpPr txBox="1"/>
          <p:nvPr/>
        </p:nvSpPr>
        <p:spPr>
          <a:xfrm>
            <a:off x="683568"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 Scripts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20BA466D-E1E6-3A91-A0C6-81FB78C75E3B}"/>
              </a:ext>
            </a:extLst>
          </p:cNvPr>
          <p:cNvSpPr txBox="1"/>
          <p:nvPr/>
        </p:nvSpPr>
        <p:spPr>
          <a:xfrm>
            <a:off x="683568" y="1859339"/>
            <a:ext cx="7848872" cy="255454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It is assumed BPPs would have been tested for accuracy during the unit testing phase.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However, if an error in BPP is identified, it will be corrected and the training team is to be notified.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326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56</a:t>
            </a:fld>
            <a:endParaRPr lang="en-AU" dirty="0"/>
          </a:p>
        </p:txBody>
      </p:sp>
      <p:sp>
        <p:nvSpPr>
          <p:cNvPr id="3" name="TextBox 2">
            <a:extLst>
              <a:ext uri="{FF2B5EF4-FFF2-40B4-BE49-F238E27FC236}">
                <a16:creationId xmlns:a16="http://schemas.microsoft.com/office/drawing/2014/main" id="{7CD787CC-20E6-351E-621B-A3BF91D34B57}"/>
              </a:ext>
            </a:extLst>
          </p:cNvPr>
          <p:cNvSpPr txBox="1"/>
          <p:nvPr/>
        </p:nvSpPr>
        <p:spPr>
          <a:xfrm>
            <a:off x="395536"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 Scripts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0C504B4E-1CF4-4D69-B08E-7B4FAA53F5E3}"/>
              </a:ext>
            </a:extLst>
          </p:cNvPr>
          <p:cNvSpPr txBox="1"/>
          <p:nvPr/>
        </p:nvSpPr>
        <p:spPr>
          <a:xfrm>
            <a:off x="395536" y="2136338"/>
            <a:ext cx="7344816" cy="2246769"/>
          </a:xfrm>
          <a:prstGeom prst="rect">
            <a:avLst/>
          </a:prstGeom>
          <a:noFill/>
        </p:spPr>
        <p:txBody>
          <a:bodyPr wrap="square">
            <a:spAutoFit/>
          </a:bodyPr>
          <a:lstStyle/>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The script will also include the expected result of each part of the scenario</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Any deviation from the expected result will result in a system investigation request.</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199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57</a:t>
            </a:fld>
            <a:endParaRPr lang="en-AU" dirty="0"/>
          </a:p>
        </p:txBody>
      </p:sp>
      <p:sp>
        <p:nvSpPr>
          <p:cNvPr id="3" name="TextBox 2">
            <a:extLst>
              <a:ext uri="{FF2B5EF4-FFF2-40B4-BE49-F238E27FC236}">
                <a16:creationId xmlns:a16="http://schemas.microsoft.com/office/drawing/2014/main" id="{CED2DDCF-A764-3690-AB41-37E96BFD5EA9}"/>
              </a:ext>
            </a:extLst>
          </p:cNvPr>
          <p:cNvSpPr txBox="1"/>
          <p:nvPr/>
        </p:nvSpPr>
        <p:spPr>
          <a:xfrm>
            <a:off x="539552" y="1268760"/>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Defect Tracking</a:t>
            </a:r>
            <a:endParaRPr lang="en-US" sz="2800" dirty="0"/>
          </a:p>
        </p:txBody>
      </p:sp>
      <p:sp>
        <p:nvSpPr>
          <p:cNvPr id="7" name="TextBox 6">
            <a:extLst>
              <a:ext uri="{FF2B5EF4-FFF2-40B4-BE49-F238E27FC236}">
                <a16:creationId xmlns:a16="http://schemas.microsoft.com/office/drawing/2014/main" id="{5EF30CC8-A2BF-EA19-1CB4-A20E7F152D1B}"/>
              </a:ext>
            </a:extLst>
          </p:cNvPr>
          <p:cNvSpPr txBox="1"/>
          <p:nvPr/>
        </p:nvSpPr>
        <p:spPr>
          <a:xfrm>
            <a:off x="539552" y="1916832"/>
            <a:ext cx="7992888" cy="2862322"/>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 defect log will be used to capture defects as they arise.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These Word documents will allow the tester to document the defect in a way that will be helpful to the functional or technical personnel that will be resolving the defect.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Screenshots, error messages, etc. are a few of the elements that will be put in the log.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40016BA3-6D73-EE46-2EDB-3E0B26CD51B9}"/>
              </a:ext>
            </a:extLst>
          </p:cNvPr>
          <p:cNvGraphicFramePr>
            <a:graphicFrameLocks noChangeAspect="1"/>
          </p:cNvGraphicFramePr>
          <p:nvPr>
            <p:extLst>
              <p:ext uri="{D42A27DB-BD31-4B8C-83A1-F6EECF244321}">
                <p14:modId xmlns:p14="http://schemas.microsoft.com/office/powerpoint/2010/main" val="3689490634"/>
              </p:ext>
            </p:extLst>
          </p:nvPr>
        </p:nvGraphicFramePr>
        <p:xfrm>
          <a:off x="4232320" y="4293096"/>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4232320" y="4293096"/>
                        <a:ext cx="914400" cy="7715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7745B73-BFD5-7A9E-0638-5BA736A986CA}"/>
              </a:ext>
            </a:extLst>
          </p:cNvPr>
          <p:cNvGraphicFramePr>
            <a:graphicFrameLocks noChangeAspect="1"/>
          </p:cNvGraphicFramePr>
          <p:nvPr>
            <p:extLst>
              <p:ext uri="{D42A27DB-BD31-4B8C-83A1-F6EECF244321}">
                <p14:modId xmlns:p14="http://schemas.microsoft.com/office/powerpoint/2010/main" val="228850483"/>
              </p:ext>
            </p:extLst>
          </p:nvPr>
        </p:nvGraphicFramePr>
        <p:xfrm>
          <a:off x="1691680" y="4536125"/>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1691680" y="4536125"/>
                        <a:ext cx="914400" cy="77152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14EA9980-7A06-EDFB-C3B7-1D5715617CF2}"/>
              </a:ext>
            </a:extLst>
          </p:cNvPr>
          <p:cNvGraphicFramePr>
            <a:graphicFrameLocks noChangeAspect="1"/>
          </p:cNvGraphicFramePr>
          <p:nvPr>
            <p:extLst>
              <p:ext uri="{D42A27DB-BD31-4B8C-83A1-F6EECF244321}">
                <p14:modId xmlns:p14="http://schemas.microsoft.com/office/powerpoint/2010/main" val="1071320166"/>
              </p:ext>
            </p:extLst>
          </p:nvPr>
        </p:nvGraphicFramePr>
        <p:xfrm>
          <a:off x="7138988" y="4393391"/>
          <a:ext cx="914400" cy="771525"/>
        </p:xfrm>
        <a:graphic>
          <a:graphicData uri="http://schemas.openxmlformats.org/presentationml/2006/ole">
            <mc:AlternateContent xmlns:mc="http://schemas.openxmlformats.org/markup-compatibility/2006">
              <mc:Choice xmlns:v="urn:schemas-microsoft-com:vml" Requires="v">
                <p:oleObj name="Document" showAsIcon="1" r:id="rId6" imgW="914400" imgH="771480" progId="Word.Document.12">
                  <p:embed/>
                </p:oleObj>
              </mc:Choice>
              <mc:Fallback>
                <p:oleObj name="Document" showAsIcon="1" r:id="rId6"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7"/>
                      <a:stretch>
                        <a:fillRect/>
                      </a:stretch>
                    </p:blipFill>
                    <p:spPr>
                      <a:xfrm>
                        <a:off x="7138988" y="439339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59551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58</a:t>
            </a:fld>
            <a:endParaRPr lang="en-AU" dirty="0"/>
          </a:p>
        </p:txBody>
      </p:sp>
      <p:sp>
        <p:nvSpPr>
          <p:cNvPr id="3" name="TextBox 2">
            <a:extLst>
              <a:ext uri="{FF2B5EF4-FFF2-40B4-BE49-F238E27FC236}">
                <a16:creationId xmlns:a16="http://schemas.microsoft.com/office/drawing/2014/main" id="{F8A168F8-B2B4-35A0-BCC8-2164DD4470C0}"/>
              </a:ext>
            </a:extLst>
          </p:cNvPr>
          <p:cNvSpPr txBox="1"/>
          <p:nvPr/>
        </p:nvSpPr>
        <p:spPr>
          <a:xfrm>
            <a:off x="683568"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Defect Tracking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272A2A21-0CDA-C909-0E86-0721D362C1F3}"/>
              </a:ext>
            </a:extLst>
          </p:cNvPr>
          <p:cNvSpPr txBox="1"/>
          <p:nvPr/>
        </p:nvSpPr>
        <p:spPr>
          <a:xfrm>
            <a:off x="700016" y="1988840"/>
            <a:ext cx="7760415" cy="2554545"/>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Defect log files will be kept in soft and hard copies.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 scenario file will be kept in the testing lab will all related documentation.</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All defects will be logged into the issues database for storage and reporting.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325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59</a:t>
            </a:fld>
            <a:endParaRPr lang="en-AU" dirty="0"/>
          </a:p>
        </p:txBody>
      </p:sp>
      <p:sp>
        <p:nvSpPr>
          <p:cNvPr id="3" name="TextBox 2">
            <a:extLst>
              <a:ext uri="{FF2B5EF4-FFF2-40B4-BE49-F238E27FC236}">
                <a16:creationId xmlns:a16="http://schemas.microsoft.com/office/drawing/2014/main" id="{57D0F108-E8FD-4A1C-EC48-29FA749D0188}"/>
              </a:ext>
            </a:extLst>
          </p:cNvPr>
          <p:cNvSpPr txBox="1"/>
          <p:nvPr/>
        </p:nvSpPr>
        <p:spPr>
          <a:xfrm>
            <a:off x="755576"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Defect Tracking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DEB86BBA-BE84-3D74-ACF6-CC3E02FB5393}"/>
              </a:ext>
            </a:extLst>
          </p:cNvPr>
          <p:cNvSpPr txBox="1"/>
          <p:nvPr/>
        </p:nvSpPr>
        <p:spPr>
          <a:xfrm>
            <a:off x="755575" y="1997839"/>
            <a:ext cx="7102549" cy="255454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An integration testing tracking document has been developed to track each scenario/test script.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It will track the development, status, owner, defect/issue information, and pertinent dates.</a:t>
            </a:r>
          </a:p>
          <a:p>
            <a:endParaRPr lang="en-US"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94104E91-4127-7910-A8DB-580FA35EED90}"/>
              </a:ext>
            </a:extLst>
          </p:cNvPr>
          <p:cNvGraphicFramePr>
            <a:graphicFrameLocks noChangeAspect="1"/>
          </p:cNvGraphicFramePr>
          <p:nvPr>
            <p:extLst>
              <p:ext uri="{D42A27DB-BD31-4B8C-83A1-F6EECF244321}">
                <p14:modId xmlns:p14="http://schemas.microsoft.com/office/powerpoint/2010/main" val="541779617"/>
              </p:ext>
            </p:extLst>
          </p:nvPr>
        </p:nvGraphicFramePr>
        <p:xfrm>
          <a:off x="1285876" y="4166621"/>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1285876" y="416662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08774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a:t>
            </a:fld>
            <a:endParaRPr lang="en-AU" dirty="0"/>
          </a:p>
        </p:txBody>
      </p:sp>
      <p:sp>
        <p:nvSpPr>
          <p:cNvPr id="6" name="TextBox 5">
            <a:extLst>
              <a:ext uri="{FF2B5EF4-FFF2-40B4-BE49-F238E27FC236}">
                <a16:creationId xmlns:a16="http://schemas.microsoft.com/office/drawing/2014/main" id="{86C6CBDD-0D40-6F98-9A88-73D08338F4FE}"/>
              </a:ext>
            </a:extLst>
          </p:cNvPr>
          <p:cNvSpPr txBox="1"/>
          <p:nvPr/>
        </p:nvSpPr>
        <p:spPr>
          <a:xfrm>
            <a:off x="755576" y="992720"/>
            <a:ext cx="8064896" cy="4490909"/>
          </a:xfrm>
          <a:prstGeom prst="rect">
            <a:avLst/>
          </a:prstGeom>
          <a:noFill/>
        </p:spPr>
        <p:txBody>
          <a:bodyPr wrap="square">
            <a:spAutoFit/>
          </a:bodyPr>
          <a:lstStyle/>
          <a:p>
            <a:pPr marL="76200" marR="0">
              <a:spcBef>
                <a:spcPts val="0"/>
              </a:spcBef>
              <a:spcAft>
                <a:spcPts val="0"/>
              </a:spcAft>
            </a:pPr>
            <a:r>
              <a:rPr lang="en-US" sz="2800" b="1" dirty="0">
                <a:effectLst/>
                <a:latin typeface="Arial" panose="020B0604020202020204" pitchFamily="34" charset="0"/>
                <a:ea typeface="Verdana" panose="020B0604030504040204" pitchFamily="34" charset="0"/>
                <a:cs typeface="Arial" panose="020B0604020202020204" pitchFamily="34" charset="0"/>
              </a:rPr>
              <a:t>Testing Overview </a:t>
            </a:r>
            <a:r>
              <a:rPr lang="en-US" sz="2800" b="1" dirty="0" err="1">
                <a:effectLst/>
                <a:latin typeface="Arial" panose="020B0604020202020204" pitchFamily="34" charset="0"/>
                <a:ea typeface="Verdana" panose="020B0604030504040204" pitchFamily="34" charset="0"/>
                <a:cs typeface="Arial" panose="020B0604020202020204" pitchFamily="34" charset="0"/>
              </a:rPr>
              <a:t>c</a:t>
            </a:r>
            <a:r>
              <a:rPr lang="en-US" sz="2800" b="1" dirty="0" err="1">
                <a:latin typeface="Arial" panose="020B0604020202020204" pitchFamily="34" charset="0"/>
                <a:ea typeface="Verdana" panose="020B0604030504040204" pitchFamily="34" charset="0"/>
                <a:cs typeface="Arial" panose="020B0604020202020204" pitchFamily="34" charset="0"/>
              </a:rPr>
              <a:t>ont</a:t>
            </a:r>
            <a:r>
              <a:rPr lang="en-US" sz="2800" b="1" dirty="0">
                <a:latin typeface="Arial" panose="020B0604020202020204" pitchFamily="34" charset="0"/>
                <a:ea typeface="Verdana" panose="020B0604030504040204" pitchFamily="34" charset="0"/>
                <a:cs typeface="Arial" panose="020B0604020202020204" pitchFamily="34" charset="0"/>
              </a:rPr>
              <a:t>…</a:t>
            </a:r>
          </a:p>
          <a:p>
            <a:pPr marL="76200" marR="0">
              <a:spcBef>
                <a:spcPts val="0"/>
              </a:spcBef>
              <a:spcAft>
                <a:spcPts val="0"/>
              </a:spcAft>
            </a:pPr>
            <a:endParaRPr lang="en-US" sz="1800" b="1" i="1" dirty="0">
              <a:effectLst/>
              <a:latin typeface="Verdana" panose="020B0604030504040204" pitchFamily="34" charset="0"/>
              <a:ea typeface="Verdana" panose="020B0604030504040204" pitchFamily="34" charset="0"/>
              <a:cs typeface="Arial" panose="020B0604020202020204" pitchFamily="34" charset="0"/>
            </a:endParaRPr>
          </a:p>
          <a:p>
            <a:pPr marR="0" lvl="1">
              <a:lnSpc>
                <a:spcPct val="98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Material Maintenance (MM)</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2">
              <a:lnSpc>
                <a:spcPct val="97000"/>
              </a:lnSpc>
              <a:spcBef>
                <a:spcPts val="0"/>
              </a:spcBef>
              <a:spcAft>
                <a:spcPts val="0"/>
              </a:spcAft>
              <a:tabLst>
                <a:tab pos="9906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Procurement</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2">
              <a:lnSpc>
                <a:spcPct val="97000"/>
              </a:lnSpc>
              <a:spcBef>
                <a:spcPts val="0"/>
              </a:spcBef>
              <a:spcAft>
                <a:spcPts val="0"/>
              </a:spcAft>
              <a:tabLst>
                <a:tab pos="9906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Inventory</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8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Sales and Distribution (SD)</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7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Management Reporting (BW)</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20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0">
              <a:spcBef>
                <a:spcPts val="0"/>
              </a:spcBef>
              <a:spcAft>
                <a:spcPts val="0"/>
              </a:spcAft>
              <a:tabLst>
                <a:tab pos="5334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Related business processes</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8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Environmental projects</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7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Accounting</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0"/>
              </a:lnSpc>
              <a:spcBef>
                <a:spcPts val="0"/>
              </a:spcBef>
              <a:spcAft>
                <a:spcPts val="0"/>
              </a:spcAft>
            </a:pPr>
            <a:r>
              <a:rPr lang="en-US" sz="2000" b="1" dirty="0">
                <a:effectLst/>
                <a:latin typeface="Arial" panose="020B0604020202020204" pitchFamily="34" charset="0"/>
                <a:ea typeface="Symbol" panose="05050102010706020507" pitchFamily="18" charset="2"/>
                <a:cs typeface="Arial" panose="020B0604020202020204" pitchFamily="34" charset="0"/>
              </a:rPr>
              <a:t>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97000"/>
              </a:lnSpc>
              <a:spcBef>
                <a:spcPts val="0"/>
              </a:spcBef>
              <a:spcAft>
                <a:spcPts val="0"/>
              </a:spcAft>
              <a:tabLst>
                <a:tab pos="762000" algn="l"/>
              </a:tabLst>
            </a:pPr>
            <a:r>
              <a:rPr lang="en-US" sz="2000" b="1" dirty="0">
                <a:effectLst/>
                <a:latin typeface="Arial" panose="020B0604020202020204" pitchFamily="34" charset="0"/>
                <a:ea typeface="Verdana" panose="020B0604030504040204" pitchFamily="34" charset="0"/>
                <a:cs typeface="Arial" panose="020B0604020202020204" pitchFamily="34" charset="0"/>
              </a:rPr>
              <a:t>-	Service Machines</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76200" marR="0">
              <a:spcBef>
                <a:spcPts val="0"/>
              </a:spcBef>
              <a:spcAft>
                <a:spcPts val="0"/>
              </a:spcAft>
            </a:pPr>
            <a:endParaRPr lang="en-US" b="1" i="1" dirty="0">
              <a:latin typeface="Verdana" panose="020B0604030504040204" pitchFamily="34" charset="0"/>
              <a:ea typeface="Verdana" panose="020B0604030504040204" pitchFamily="34" charset="0"/>
              <a:cs typeface="Arial" panose="020B0604020202020204" pitchFamily="34" charset="0"/>
            </a:endParaRPr>
          </a:p>
          <a:p>
            <a:pPr marL="76200" marR="0">
              <a:spcBef>
                <a:spcPts val="0"/>
              </a:spcBef>
              <a:spcAft>
                <a:spcPts val="0"/>
              </a:spcAft>
            </a:pPr>
            <a:endParaRPr lang="en-US" sz="1800" b="1" i="1" dirty="0">
              <a:effectLst/>
              <a:latin typeface="Verdana" panose="020B0604030504040204" pitchFamily="34" charset="0"/>
              <a:ea typeface="Verdana" panose="020B0604030504040204" pitchFamily="34" charset="0"/>
              <a:cs typeface="Arial" panose="020B0604020202020204" pitchFamily="34" charset="0"/>
            </a:endParaRPr>
          </a:p>
          <a:p>
            <a:pPr marL="76200" marR="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5997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60</a:t>
            </a:fld>
            <a:endParaRPr lang="en-AU" dirty="0"/>
          </a:p>
        </p:txBody>
      </p:sp>
      <p:sp>
        <p:nvSpPr>
          <p:cNvPr id="3" name="TextBox 2">
            <a:extLst>
              <a:ext uri="{FF2B5EF4-FFF2-40B4-BE49-F238E27FC236}">
                <a16:creationId xmlns:a16="http://schemas.microsoft.com/office/drawing/2014/main" id="{B17821D6-1ED0-FA4F-631E-F58693E4789E}"/>
              </a:ext>
            </a:extLst>
          </p:cNvPr>
          <p:cNvSpPr txBox="1"/>
          <p:nvPr/>
        </p:nvSpPr>
        <p:spPr>
          <a:xfrm>
            <a:off x="251520" y="1340768"/>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Statistics</a:t>
            </a:r>
            <a:endParaRPr lang="en-US" sz="2800" dirty="0"/>
          </a:p>
        </p:txBody>
      </p:sp>
      <p:sp>
        <p:nvSpPr>
          <p:cNvPr id="7" name="TextBox 6">
            <a:extLst>
              <a:ext uri="{FF2B5EF4-FFF2-40B4-BE49-F238E27FC236}">
                <a16:creationId xmlns:a16="http://schemas.microsoft.com/office/drawing/2014/main" id="{8B47D195-1C6F-9D7F-74FB-A1CE22CBD30E}"/>
              </a:ext>
            </a:extLst>
          </p:cNvPr>
          <p:cNvSpPr txBox="1"/>
          <p:nvPr/>
        </p:nvSpPr>
        <p:spPr>
          <a:xfrm>
            <a:off x="257240" y="2204864"/>
            <a:ext cx="7699136" cy="2554545"/>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For reporting purposes, metrics will be tracked to provide information on the status of integration testing.</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Elements will include the number of scenarios, complete passes, failures, defects, open and resolved issues, etc.</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endParaRPr lang="en-US"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1DAE45AE-1331-662C-4C39-9691D6694761}"/>
              </a:ext>
            </a:extLst>
          </p:cNvPr>
          <p:cNvGraphicFramePr>
            <a:graphicFrameLocks noChangeAspect="1"/>
          </p:cNvGraphicFramePr>
          <p:nvPr>
            <p:extLst>
              <p:ext uri="{D42A27DB-BD31-4B8C-83A1-F6EECF244321}">
                <p14:modId xmlns:p14="http://schemas.microsoft.com/office/powerpoint/2010/main" val="2718520326"/>
              </p:ext>
            </p:extLst>
          </p:nvPr>
        </p:nvGraphicFramePr>
        <p:xfrm>
          <a:off x="730424" y="4328760"/>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730424" y="432876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83662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61</a:t>
            </a:fld>
            <a:endParaRPr lang="en-AU" dirty="0"/>
          </a:p>
        </p:txBody>
      </p:sp>
      <p:sp>
        <p:nvSpPr>
          <p:cNvPr id="3" name="TextBox 2">
            <a:extLst>
              <a:ext uri="{FF2B5EF4-FFF2-40B4-BE49-F238E27FC236}">
                <a16:creationId xmlns:a16="http://schemas.microsoft.com/office/drawing/2014/main" id="{6D488055-9570-F7DC-BC62-BC1B4D132AC7}"/>
              </a:ext>
            </a:extLst>
          </p:cNvPr>
          <p:cNvSpPr txBox="1"/>
          <p:nvPr/>
        </p:nvSpPr>
        <p:spPr>
          <a:xfrm>
            <a:off x="323528"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Testing Procedures</a:t>
            </a:r>
            <a:endParaRPr lang="en-US" sz="2400" dirty="0"/>
          </a:p>
        </p:txBody>
      </p:sp>
      <p:sp>
        <p:nvSpPr>
          <p:cNvPr id="7" name="TextBox 6">
            <a:extLst>
              <a:ext uri="{FF2B5EF4-FFF2-40B4-BE49-F238E27FC236}">
                <a16:creationId xmlns:a16="http://schemas.microsoft.com/office/drawing/2014/main" id="{30265F34-17E3-E34F-67E0-DA6CBD9058BB}"/>
              </a:ext>
            </a:extLst>
          </p:cNvPr>
          <p:cNvSpPr txBox="1"/>
          <p:nvPr/>
        </p:nvSpPr>
        <p:spPr>
          <a:xfrm>
            <a:off x="323528" y="1997839"/>
            <a:ext cx="6696744" cy="2554545"/>
          </a:xfrm>
          <a:prstGeom prst="rect">
            <a:avLst/>
          </a:prstGeom>
          <a:noFill/>
        </p:spPr>
        <p:txBody>
          <a:bodyPr wrap="square">
            <a:spAutoFit/>
          </a:bodyPr>
          <a:lstStyle/>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All participants in integration testing must follow specific procedures.</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This document has been developed to contain these procedures, including “how to”, naming conventions, file locations, etc.</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B3AAFD30-64E2-98A5-E990-24260FAAEE74}"/>
              </a:ext>
            </a:extLst>
          </p:cNvPr>
          <p:cNvGraphicFramePr>
            <a:graphicFrameLocks noChangeAspect="1"/>
          </p:cNvGraphicFramePr>
          <p:nvPr>
            <p:extLst>
              <p:ext uri="{D42A27DB-BD31-4B8C-83A1-F6EECF244321}">
                <p14:modId xmlns:p14="http://schemas.microsoft.com/office/powerpoint/2010/main" val="2799093716"/>
              </p:ext>
            </p:extLst>
          </p:nvPr>
        </p:nvGraphicFramePr>
        <p:xfrm>
          <a:off x="827584" y="4405029"/>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DC">
                  <p:embed/>
                </p:oleObj>
              </mc:Choice>
              <mc:Fallback>
                <p:oleObj name="Acrobat Document" showAsIcon="1" r:id="rId2" imgW="914400" imgH="771480" progId="Acrobat.Document.DC">
                  <p:embed/>
                  <p:pic>
                    <p:nvPicPr>
                      <p:cNvPr id="0" name=""/>
                      <p:cNvPicPr/>
                      <p:nvPr/>
                    </p:nvPicPr>
                    <p:blipFill>
                      <a:blip r:embed="rId3"/>
                      <a:stretch>
                        <a:fillRect/>
                      </a:stretch>
                    </p:blipFill>
                    <p:spPr>
                      <a:xfrm>
                        <a:off x="827584" y="440502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29624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62</a:t>
            </a:fld>
            <a:endParaRPr lang="en-AU" dirty="0"/>
          </a:p>
        </p:txBody>
      </p:sp>
      <p:sp>
        <p:nvSpPr>
          <p:cNvPr id="3" name="TextBox 2">
            <a:extLst>
              <a:ext uri="{FF2B5EF4-FFF2-40B4-BE49-F238E27FC236}">
                <a16:creationId xmlns:a16="http://schemas.microsoft.com/office/drawing/2014/main" id="{A678BE9C-FE5E-6417-C59C-A8AA4E31FC9C}"/>
              </a:ext>
            </a:extLst>
          </p:cNvPr>
          <p:cNvSpPr txBox="1"/>
          <p:nvPr/>
        </p:nvSpPr>
        <p:spPr>
          <a:xfrm>
            <a:off x="971600" y="1196752"/>
            <a:ext cx="7562850"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Testing Process Setup and General Guidelines</a:t>
            </a:r>
            <a:endParaRPr lang="en-US" sz="2800" dirty="0"/>
          </a:p>
        </p:txBody>
      </p:sp>
      <p:sp>
        <p:nvSpPr>
          <p:cNvPr id="7" name="TextBox 6">
            <a:extLst>
              <a:ext uri="{FF2B5EF4-FFF2-40B4-BE49-F238E27FC236}">
                <a16:creationId xmlns:a16="http://schemas.microsoft.com/office/drawing/2014/main" id="{92523C4B-10C1-7411-C064-46C84C80711A}"/>
              </a:ext>
            </a:extLst>
          </p:cNvPr>
          <p:cNvSpPr txBox="1"/>
          <p:nvPr/>
        </p:nvSpPr>
        <p:spPr>
          <a:xfrm>
            <a:off x="1115616" y="2704669"/>
            <a:ext cx="6984776" cy="2862322"/>
          </a:xfrm>
          <a:prstGeom prst="rect">
            <a:avLst/>
          </a:prstGeom>
          <a:noFill/>
        </p:spPr>
        <p:txBody>
          <a:bodyPr wrap="square">
            <a:spAutoFit/>
          </a:bodyPr>
          <a:lstStyle/>
          <a:p>
            <a:r>
              <a:rPr lang="en-US" sz="2000" b="1" u="sng" dirty="0">
                <a:latin typeface="Arial" panose="020B0604020202020204" pitchFamily="34" charset="0"/>
                <a:cs typeface="Arial" panose="020B0604020202020204" pitchFamily="34" charset="0"/>
              </a:rPr>
              <a:t>Preliminaries</a:t>
            </a:r>
          </a:p>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Master Data conversion process complete, including review, and in the environment (QA) e.g. 310</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All other data required for testing, as identified by the core teams, in the environment e.g. 310</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2000" b="1" dirty="0"/>
          </a:p>
        </p:txBody>
      </p:sp>
    </p:spTree>
    <p:extLst>
      <p:ext uri="{BB962C8B-B14F-4D97-AF65-F5344CB8AC3E}">
        <p14:creationId xmlns:p14="http://schemas.microsoft.com/office/powerpoint/2010/main" val="3120296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63</a:t>
            </a:fld>
            <a:endParaRPr lang="en-AU" dirty="0"/>
          </a:p>
        </p:txBody>
      </p:sp>
      <p:sp>
        <p:nvSpPr>
          <p:cNvPr id="3" name="TextBox 2">
            <a:extLst>
              <a:ext uri="{FF2B5EF4-FFF2-40B4-BE49-F238E27FC236}">
                <a16:creationId xmlns:a16="http://schemas.microsoft.com/office/drawing/2014/main" id="{6CA5C6FD-F793-CC59-E9CB-BCF9AF33C6C3}"/>
              </a:ext>
            </a:extLst>
          </p:cNvPr>
          <p:cNvSpPr txBox="1"/>
          <p:nvPr/>
        </p:nvSpPr>
        <p:spPr>
          <a:xfrm>
            <a:off x="539552" y="1124744"/>
            <a:ext cx="799288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Testing Process Setup and 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37154EA3-2775-0003-C03A-6013162A04AD}"/>
              </a:ext>
            </a:extLst>
          </p:cNvPr>
          <p:cNvSpPr txBox="1"/>
          <p:nvPr/>
        </p:nvSpPr>
        <p:spPr>
          <a:xfrm>
            <a:off x="539552" y="2171115"/>
            <a:ext cx="7776864" cy="3477875"/>
          </a:xfrm>
          <a:prstGeom prst="rect">
            <a:avLst/>
          </a:prstGeom>
          <a:noFill/>
        </p:spPr>
        <p:txBody>
          <a:bodyPr wrap="square">
            <a:spAutoFit/>
          </a:bodyPr>
          <a:lstStyle/>
          <a:p>
            <a:r>
              <a:rPr lang="en-US" sz="2000" b="1" u="sng" dirty="0">
                <a:latin typeface="Arial" panose="020B0604020202020204" pitchFamily="34" charset="0"/>
                <a:cs typeface="Arial" panose="020B0604020202020204" pitchFamily="34" charset="0"/>
              </a:rPr>
              <a:t>Preliminaries</a:t>
            </a:r>
          </a:p>
          <a:p>
            <a:pPr marL="342900" indent="-342900">
              <a:buFont typeface="Wingdings" panose="05000000000000000000" pitchFamily="2" charset="2"/>
              <a:buChar char="Ø"/>
            </a:pPr>
            <a:endParaRPr lang="en-US" sz="2000" b="1" u="sng"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Security has been established in the environment e.g. 310 for all testers (cycle 1 – core teams, Cycle 2 – include end users)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Review existing requests for transports to environment QA e.g. 320 by all team members</a:t>
            </a:r>
          </a:p>
          <a:p>
            <a:pPr marL="342900" indent="-342900">
              <a:buFont typeface="Wingdings" panose="05000000000000000000" pitchFamily="2" charset="2"/>
              <a:buChar char="Ø"/>
            </a:pPr>
            <a:endParaRPr lang="en-US" sz="2000" b="1" u="sng"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9E14F968-EA37-CDDF-4658-6F54507F23D5}"/>
              </a:ext>
            </a:extLst>
          </p:cNvPr>
          <p:cNvGraphicFramePr>
            <a:graphicFrameLocks noChangeAspect="1"/>
          </p:cNvGraphicFramePr>
          <p:nvPr>
            <p:extLst>
              <p:ext uri="{D42A27DB-BD31-4B8C-83A1-F6EECF244321}">
                <p14:modId xmlns:p14="http://schemas.microsoft.com/office/powerpoint/2010/main" val="2067418980"/>
              </p:ext>
            </p:extLst>
          </p:nvPr>
        </p:nvGraphicFramePr>
        <p:xfrm>
          <a:off x="969963" y="5449888"/>
          <a:ext cx="917575" cy="395287"/>
        </p:xfrm>
        <a:graphic>
          <a:graphicData uri="http://schemas.openxmlformats.org/presentationml/2006/ole">
            <mc:AlternateContent xmlns:mc="http://schemas.openxmlformats.org/markup-compatibility/2006">
              <mc:Choice xmlns:v="urn:schemas-microsoft-com:vml" Requires="v">
                <p:oleObj name="Packager Shell Object" showAsIcon="1" r:id="rId2" imgW="917280" imgH="394920" progId="Package">
                  <p:embed/>
                </p:oleObj>
              </mc:Choice>
              <mc:Fallback>
                <p:oleObj name="Packager Shell Object" showAsIcon="1" r:id="rId2" imgW="917280" imgH="394920" progId="Package">
                  <p:embed/>
                  <p:pic>
                    <p:nvPicPr>
                      <p:cNvPr id="0" name=""/>
                      <p:cNvPicPr/>
                      <p:nvPr/>
                    </p:nvPicPr>
                    <p:blipFill>
                      <a:blip r:embed="rId3"/>
                      <a:stretch>
                        <a:fillRect/>
                      </a:stretch>
                    </p:blipFill>
                    <p:spPr>
                      <a:xfrm>
                        <a:off x="969963" y="5449888"/>
                        <a:ext cx="917575" cy="395287"/>
                      </a:xfrm>
                      <a:prstGeom prst="rect">
                        <a:avLst/>
                      </a:prstGeom>
                    </p:spPr>
                  </p:pic>
                </p:oleObj>
              </mc:Fallback>
            </mc:AlternateContent>
          </a:graphicData>
        </a:graphic>
      </p:graphicFrame>
    </p:spTree>
    <p:extLst>
      <p:ext uri="{BB962C8B-B14F-4D97-AF65-F5344CB8AC3E}">
        <p14:creationId xmlns:p14="http://schemas.microsoft.com/office/powerpoint/2010/main" val="2653772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64</a:t>
            </a:fld>
            <a:endParaRPr lang="en-AU" dirty="0"/>
          </a:p>
        </p:txBody>
      </p:sp>
      <p:sp>
        <p:nvSpPr>
          <p:cNvPr id="3" name="TextBox 2">
            <a:extLst>
              <a:ext uri="{FF2B5EF4-FFF2-40B4-BE49-F238E27FC236}">
                <a16:creationId xmlns:a16="http://schemas.microsoft.com/office/drawing/2014/main" id="{245CDCC0-CA84-8F47-3C18-27619CED4C25}"/>
              </a:ext>
            </a:extLst>
          </p:cNvPr>
          <p:cNvSpPr txBox="1"/>
          <p:nvPr/>
        </p:nvSpPr>
        <p:spPr>
          <a:xfrm>
            <a:off x="971600" y="1196752"/>
            <a:ext cx="4607168" cy="461665"/>
          </a:xfrm>
          <a:prstGeom prst="rect">
            <a:avLst/>
          </a:prstGeom>
          <a:noFill/>
        </p:spPr>
        <p:txBody>
          <a:bodyPr wrap="square">
            <a:spAutoFit/>
          </a:bodyPr>
          <a:lstStyle/>
          <a:p>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2874F916-F99F-7AF6-7D32-6E124CFE933F}"/>
              </a:ext>
            </a:extLst>
          </p:cNvPr>
          <p:cNvSpPr txBox="1"/>
          <p:nvPr/>
        </p:nvSpPr>
        <p:spPr>
          <a:xfrm>
            <a:off x="958954" y="1997839"/>
            <a:ext cx="7933525" cy="2554545"/>
          </a:xfrm>
          <a:prstGeom prst="rect">
            <a:avLst/>
          </a:prstGeom>
          <a:noFill/>
        </p:spPr>
        <p:txBody>
          <a:bodyPr wrap="square">
            <a:spAutoFit/>
          </a:bodyPr>
          <a:lstStyle/>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Sign off on readiness for environment QA. e.g. 310 by the PMO and technical team</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Stop automatic transports to environment QA (includes e.g. environment 310)</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973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65</a:t>
            </a:fld>
            <a:endParaRPr lang="en-AU" dirty="0"/>
          </a:p>
        </p:txBody>
      </p:sp>
      <p:sp>
        <p:nvSpPr>
          <p:cNvPr id="3" name="TextBox 2">
            <a:extLst>
              <a:ext uri="{FF2B5EF4-FFF2-40B4-BE49-F238E27FC236}">
                <a16:creationId xmlns:a16="http://schemas.microsoft.com/office/drawing/2014/main" id="{998361A7-AAA6-AF77-65A6-E154B189861B}"/>
              </a:ext>
            </a:extLst>
          </p:cNvPr>
          <p:cNvSpPr txBox="1"/>
          <p:nvPr/>
        </p:nvSpPr>
        <p:spPr>
          <a:xfrm>
            <a:off x="467544" y="1340768"/>
            <a:ext cx="4607168" cy="461665"/>
          </a:xfrm>
          <a:prstGeom prst="rect">
            <a:avLst/>
          </a:prstGeom>
          <a:noFill/>
        </p:spPr>
        <p:txBody>
          <a:bodyPr wrap="square">
            <a:spAutoFit/>
          </a:bodyPr>
          <a:lstStyle/>
          <a:p>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E77156C7-8256-3828-0262-A9853DCD86D4}"/>
              </a:ext>
            </a:extLst>
          </p:cNvPr>
          <p:cNvSpPr txBox="1"/>
          <p:nvPr/>
        </p:nvSpPr>
        <p:spPr>
          <a:xfrm>
            <a:off x="448467" y="2348880"/>
            <a:ext cx="7562849" cy="1323439"/>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Lockdown/freeze changes in environment QA e.g. 310</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Backup in environment QA e.g. 310</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161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66</a:t>
            </a:fld>
            <a:endParaRPr lang="en-AU" dirty="0"/>
          </a:p>
        </p:txBody>
      </p:sp>
      <p:sp>
        <p:nvSpPr>
          <p:cNvPr id="3" name="TextBox 2">
            <a:extLst>
              <a:ext uri="{FF2B5EF4-FFF2-40B4-BE49-F238E27FC236}">
                <a16:creationId xmlns:a16="http://schemas.microsoft.com/office/drawing/2014/main" id="{A32830E9-FEB3-8116-8B00-7915938214CD}"/>
              </a:ext>
            </a:extLst>
          </p:cNvPr>
          <p:cNvSpPr txBox="1"/>
          <p:nvPr/>
        </p:nvSpPr>
        <p:spPr>
          <a:xfrm>
            <a:off x="611560" y="1268760"/>
            <a:ext cx="4607168" cy="461665"/>
          </a:xfrm>
          <a:prstGeom prst="rect">
            <a:avLst/>
          </a:prstGeom>
          <a:noFill/>
        </p:spPr>
        <p:txBody>
          <a:bodyPr wrap="square">
            <a:spAutoFit/>
          </a:bodyPr>
          <a:lstStyle/>
          <a:p>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3E8D7DCE-AB61-04B6-2177-F9A0B9E1CE25}"/>
              </a:ext>
            </a:extLst>
          </p:cNvPr>
          <p:cNvSpPr txBox="1"/>
          <p:nvPr/>
        </p:nvSpPr>
        <p:spPr>
          <a:xfrm>
            <a:off x="645414" y="1988840"/>
            <a:ext cx="8175057" cy="3170099"/>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Success Criteria reviewed by project management with executive approval</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Scenarios ready for testing (at least high priority)</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scenario owner (one from Client and Consulting team) identified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Scenario teams identified</a:t>
            </a:r>
          </a:p>
          <a:p>
            <a:pPr marL="342900" indent="-34290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3436868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67</a:t>
            </a:fld>
            <a:endParaRPr lang="en-AU" dirty="0"/>
          </a:p>
        </p:txBody>
      </p:sp>
      <p:sp>
        <p:nvSpPr>
          <p:cNvPr id="3" name="TextBox 2">
            <a:extLst>
              <a:ext uri="{FF2B5EF4-FFF2-40B4-BE49-F238E27FC236}">
                <a16:creationId xmlns:a16="http://schemas.microsoft.com/office/drawing/2014/main" id="{4E0412A1-9AF8-54EA-9C13-1F7EE9EDDE43}"/>
              </a:ext>
            </a:extLst>
          </p:cNvPr>
          <p:cNvSpPr txBox="1"/>
          <p:nvPr/>
        </p:nvSpPr>
        <p:spPr>
          <a:xfrm>
            <a:off x="206196" y="1268760"/>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General Guidelines</a:t>
            </a:r>
            <a:endParaRPr lang="en-US" sz="2800" dirty="0"/>
          </a:p>
        </p:txBody>
      </p:sp>
      <p:sp>
        <p:nvSpPr>
          <p:cNvPr id="7" name="TextBox 6">
            <a:extLst>
              <a:ext uri="{FF2B5EF4-FFF2-40B4-BE49-F238E27FC236}">
                <a16:creationId xmlns:a16="http://schemas.microsoft.com/office/drawing/2014/main" id="{9088E9FC-8AB4-4656-3F40-8B8A85CF7FAC}"/>
              </a:ext>
            </a:extLst>
          </p:cNvPr>
          <p:cNvSpPr txBox="1"/>
          <p:nvPr/>
        </p:nvSpPr>
        <p:spPr>
          <a:xfrm>
            <a:off x="179512" y="1988840"/>
            <a:ext cx="842493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 typical day in integration testing (subject to change)</a:t>
            </a:r>
          </a:p>
        </p:txBody>
      </p:sp>
      <p:sp>
        <p:nvSpPr>
          <p:cNvPr id="9" name="TextBox 8">
            <a:extLst>
              <a:ext uri="{FF2B5EF4-FFF2-40B4-BE49-F238E27FC236}">
                <a16:creationId xmlns:a16="http://schemas.microsoft.com/office/drawing/2014/main" id="{285FD120-5563-D4FE-253D-9B6FDDBF3A83}"/>
              </a:ext>
            </a:extLst>
          </p:cNvPr>
          <p:cNvSpPr txBox="1"/>
          <p:nvPr/>
        </p:nvSpPr>
        <p:spPr>
          <a:xfrm>
            <a:off x="178306" y="2750664"/>
            <a:ext cx="7562849" cy="3170099"/>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Testing teams can test anytime during the 5 weeks of testing (labs will be available 24 hours/day). </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However:</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Dedicated testing will take place between 9:00 am and 4:00 pm, Monday to Friday</a:t>
            </a:r>
          </a:p>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endParaRPr lang="en-US" sz="2000" b="1" dirty="0"/>
          </a:p>
        </p:txBody>
      </p:sp>
    </p:spTree>
    <p:extLst>
      <p:ext uri="{BB962C8B-B14F-4D97-AF65-F5344CB8AC3E}">
        <p14:creationId xmlns:p14="http://schemas.microsoft.com/office/powerpoint/2010/main" val="3261646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68</a:t>
            </a:fld>
            <a:endParaRPr lang="en-AU" dirty="0"/>
          </a:p>
        </p:txBody>
      </p:sp>
      <p:sp>
        <p:nvSpPr>
          <p:cNvPr id="3" name="TextBox 2">
            <a:extLst>
              <a:ext uri="{FF2B5EF4-FFF2-40B4-BE49-F238E27FC236}">
                <a16:creationId xmlns:a16="http://schemas.microsoft.com/office/drawing/2014/main" id="{D3C8FBD5-4C88-7AB0-2CDD-F3FC4F0F7FA5}"/>
              </a:ext>
            </a:extLst>
          </p:cNvPr>
          <p:cNvSpPr txBox="1"/>
          <p:nvPr/>
        </p:nvSpPr>
        <p:spPr>
          <a:xfrm>
            <a:off x="323528"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39940ABF-47D9-8A47-EE92-2471DCCCE3E8}"/>
              </a:ext>
            </a:extLst>
          </p:cNvPr>
          <p:cNvSpPr txBox="1"/>
          <p:nvPr/>
        </p:nvSpPr>
        <p:spPr>
          <a:xfrm>
            <a:off x="323528" y="1724839"/>
            <a:ext cx="7992888" cy="1107996"/>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 typical day in integration testing (subject to change)</a:t>
            </a:r>
          </a:p>
          <a:p>
            <a:endParaRPr lang="en-US" sz="1800" b="1" dirty="0"/>
          </a:p>
        </p:txBody>
      </p:sp>
      <p:sp>
        <p:nvSpPr>
          <p:cNvPr id="9" name="TextBox 8">
            <a:extLst>
              <a:ext uri="{FF2B5EF4-FFF2-40B4-BE49-F238E27FC236}">
                <a16:creationId xmlns:a16="http://schemas.microsoft.com/office/drawing/2014/main" id="{56DF80D3-80C3-C877-11C6-ED7F04F35410}"/>
              </a:ext>
            </a:extLst>
          </p:cNvPr>
          <p:cNvSpPr txBox="1"/>
          <p:nvPr/>
        </p:nvSpPr>
        <p:spPr>
          <a:xfrm>
            <a:off x="467544" y="2906153"/>
            <a:ext cx="8136904" cy="2862322"/>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Do not schedule meetings and other work during this time that will conflict with testing.</a:t>
            </a:r>
          </a:p>
          <a:p>
            <a:r>
              <a:rPr lang="en-US" sz="2000"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Be prepared to participate in testing activities per the daily testing schedule</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Defect handling will run concurrently with testing</a:t>
            </a:r>
          </a:p>
          <a:p>
            <a:pPr marL="342900" indent="-342900">
              <a:buFont typeface="Wingdings" panose="05000000000000000000" pitchFamily="2" charset="2"/>
              <a:buChar char="v"/>
            </a:pPr>
            <a:endParaRPr lang="en-US" sz="2000" b="1" dirty="0"/>
          </a:p>
        </p:txBody>
      </p:sp>
    </p:spTree>
    <p:extLst>
      <p:ext uri="{BB962C8B-B14F-4D97-AF65-F5344CB8AC3E}">
        <p14:creationId xmlns:p14="http://schemas.microsoft.com/office/powerpoint/2010/main" val="2042081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69</a:t>
            </a:fld>
            <a:endParaRPr lang="en-AU" dirty="0"/>
          </a:p>
        </p:txBody>
      </p:sp>
      <p:sp>
        <p:nvSpPr>
          <p:cNvPr id="3" name="TextBox 2">
            <a:extLst>
              <a:ext uri="{FF2B5EF4-FFF2-40B4-BE49-F238E27FC236}">
                <a16:creationId xmlns:a16="http://schemas.microsoft.com/office/drawing/2014/main" id="{D3A96822-78F9-DBDD-269A-78D96DD6237F}"/>
              </a:ext>
            </a:extLst>
          </p:cNvPr>
          <p:cNvSpPr txBox="1"/>
          <p:nvPr/>
        </p:nvSpPr>
        <p:spPr>
          <a:xfrm>
            <a:off x="755576" y="1412776"/>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FED4880E-6BDA-5F01-48C9-62CA4DC2B4CA}"/>
              </a:ext>
            </a:extLst>
          </p:cNvPr>
          <p:cNvSpPr txBox="1"/>
          <p:nvPr/>
        </p:nvSpPr>
        <p:spPr>
          <a:xfrm>
            <a:off x="755576" y="2132856"/>
            <a:ext cx="7562850" cy="1107996"/>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 typical day in integration testing (subject to change)</a:t>
            </a:r>
          </a:p>
          <a:p>
            <a:endParaRPr lang="en-US" sz="1800" b="1" dirty="0"/>
          </a:p>
        </p:txBody>
      </p:sp>
      <p:sp>
        <p:nvSpPr>
          <p:cNvPr id="9" name="TextBox 8">
            <a:extLst>
              <a:ext uri="{FF2B5EF4-FFF2-40B4-BE49-F238E27FC236}">
                <a16:creationId xmlns:a16="http://schemas.microsoft.com/office/drawing/2014/main" id="{1CA0D52C-5BA4-ACCD-F23D-415EFCD8D11D}"/>
              </a:ext>
            </a:extLst>
          </p:cNvPr>
          <p:cNvSpPr txBox="1"/>
          <p:nvPr/>
        </p:nvSpPr>
        <p:spPr>
          <a:xfrm>
            <a:off x="755576" y="3234707"/>
            <a:ext cx="6696596" cy="2862322"/>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 review/status/action meeting will be scheduled from 4:00 pm to 5:00 pm each day in test lab 1 (4</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-floor ABC)</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 floating schedule concept will be used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All scenarios will be ordered (generally based on priority)</a:t>
            </a:r>
          </a:p>
        </p:txBody>
      </p:sp>
    </p:spTree>
    <p:extLst>
      <p:ext uri="{BB962C8B-B14F-4D97-AF65-F5344CB8AC3E}">
        <p14:creationId xmlns:p14="http://schemas.microsoft.com/office/powerpoint/2010/main" val="38206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a:t>
            </a:fld>
            <a:endParaRPr lang="en-AU" dirty="0"/>
          </a:p>
        </p:txBody>
      </p:sp>
      <p:sp>
        <p:nvSpPr>
          <p:cNvPr id="7" name="TextBox 6">
            <a:extLst>
              <a:ext uri="{FF2B5EF4-FFF2-40B4-BE49-F238E27FC236}">
                <a16:creationId xmlns:a16="http://schemas.microsoft.com/office/drawing/2014/main" id="{A16D19EA-7442-DC67-9F2E-63EA6FB4DFF2}"/>
              </a:ext>
            </a:extLst>
          </p:cNvPr>
          <p:cNvSpPr txBox="1"/>
          <p:nvPr/>
        </p:nvSpPr>
        <p:spPr>
          <a:xfrm>
            <a:off x="611560" y="1022543"/>
            <a:ext cx="5039216"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Introduction</a:t>
            </a:r>
            <a:r>
              <a:rPr lang="en-US" sz="2800" dirty="0">
                <a:latin typeface="Arial" panose="020B0604020202020204" pitchFamily="34" charset="0"/>
                <a:cs typeface="Arial" panose="020B0604020202020204" pitchFamily="34" charset="0"/>
              </a:rPr>
              <a:t>	</a:t>
            </a:r>
            <a:endParaRPr lang="en-US" sz="2800" dirty="0"/>
          </a:p>
        </p:txBody>
      </p:sp>
      <p:sp>
        <p:nvSpPr>
          <p:cNvPr id="9" name="TextBox 8">
            <a:extLst>
              <a:ext uri="{FF2B5EF4-FFF2-40B4-BE49-F238E27FC236}">
                <a16:creationId xmlns:a16="http://schemas.microsoft.com/office/drawing/2014/main" id="{D49516A9-D03C-3997-2F8A-5D72074C6482}"/>
              </a:ext>
            </a:extLst>
          </p:cNvPr>
          <p:cNvSpPr txBox="1"/>
          <p:nvPr/>
        </p:nvSpPr>
        <p:spPr>
          <a:xfrm>
            <a:off x="611560" y="1543113"/>
            <a:ext cx="4607168" cy="1200329"/>
          </a:xfrm>
          <a:prstGeom prst="rect">
            <a:avLst/>
          </a:prstGeom>
          <a:noFill/>
        </p:spPr>
        <p:txBody>
          <a:bodyPr wrap="square">
            <a:spAutoFit/>
          </a:bodyPr>
          <a:lstStyle/>
          <a:p>
            <a:endParaRPr lang="en-US" sz="2400" b="1" dirty="0">
              <a:effectLst/>
              <a:ea typeface="Verdana" panose="020B0604030504040204" pitchFamily="34" charset="0"/>
            </a:endParaRPr>
          </a:p>
          <a:p>
            <a:r>
              <a:rPr lang="en-US" sz="2400" b="1" dirty="0">
                <a:effectLst/>
                <a:ea typeface="Verdana" panose="020B0604030504040204" pitchFamily="34" charset="0"/>
              </a:rPr>
              <a:t>Project Test Plan Objectives</a:t>
            </a:r>
            <a:endParaRPr lang="en-US" sz="2400" dirty="0">
              <a:effectLst/>
              <a:ea typeface="Calibri" panose="020F0502020204030204" pitchFamily="34" charset="0"/>
            </a:endParaRPr>
          </a:p>
          <a:p>
            <a:endParaRPr lang="en-US" sz="2400" dirty="0"/>
          </a:p>
        </p:txBody>
      </p:sp>
      <p:sp>
        <p:nvSpPr>
          <p:cNvPr id="15" name="TextBox 14">
            <a:extLst>
              <a:ext uri="{FF2B5EF4-FFF2-40B4-BE49-F238E27FC236}">
                <a16:creationId xmlns:a16="http://schemas.microsoft.com/office/drawing/2014/main" id="{B200E19D-2B6E-9CA2-DF2A-53602E2C8868}"/>
              </a:ext>
            </a:extLst>
          </p:cNvPr>
          <p:cNvSpPr txBox="1"/>
          <p:nvPr/>
        </p:nvSpPr>
        <p:spPr>
          <a:xfrm>
            <a:off x="611560" y="2903520"/>
            <a:ext cx="7416824" cy="1323439"/>
          </a:xfrm>
          <a:prstGeom prst="rect">
            <a:avLst/>
          </a:prstGeom>
          <a:noFill/>
        </p:spPr>
        <p:txBody>
          <a:bodyPr wrap="square">
            <a:spAutoFit/>
          </a:bodyPr>
          <a:lstStyle/>
          <a:p>
            <a:pPr marL="342900" indent="-342900">
              <a:buFont typeface="Wingdings" panose="05000000000000000000" pitchFamily="2" charset="2"/>
              <a:buChar char="q"/>
            </a:pPr>
            <a:r>
              <a:rPr lang="en-US" sz="2000" b="1" dirty="0">
                <a:effectLst/>
                <a:latin typeface="Arial" panose="020B0604020202020204" pitchFamily="34" charset="0"/>
                <a:ea typeface="Verdana" panose="020B0604030504040204" pitchFamily="34" charset="0"/>
                <a:cs typeface="Arial" panose="020B0604020202020204" pitchFamily="34" charset="0"/>
              </a:rPr>
              <a:t>The objective of the Test Plan is to ensure the system will successfully process business transactions in accordance with design specifications and the system as a whole functions properly and accurately. </a:t>
            </a:r>
          </a:p>
        </p:txBody>
      </p:sp>
    </p:spTree>
    <p:extLst>
      <p:ext uri="{BB962C8B-B14F-4D97-AF65-F5344CB8AC3E}">
        <p14:creationId xmlns:p14="http://schemas.microsoft.com/office/powerpoint/2010/main" val="343502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70</a:t>
            </a:fld>
            <a:endParaRPr lang="en-AU" dirty="0"/>
          </a:p>
        </p:txBody>
      </p:sp>
      <p:sp>
        <p:nvSpPr>
          <p:cNvPr id="3" name="TextBox 2">
            <a:extLst>
              <a:ext uri="{FF2B5EF4-FFF2-40B4-BE49-F238E27FC236}">
                <a16:creationId xmlns:a16="http://schemas.microsoft.com/office/drawing/2014/main" id="{FD3ADEA3-2372-0302-703E-498AEE73680F}"/>
              </a:ext>
            </a:extLst>
          </p:cNvPr>
          <p:cNvSpPr txBox="1"/>
          <p:nvPr/>
        </p:nvSpPr>
        <p:spPr>
          <a:xfrm>
            <a:off x="611560"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D48E17A-BCE2-C74A-352A-0EA3B7007F82}"/>
              </a:ext>
            </a:extLst>
          </p:cNvPr>
          <p:cNvSpPr txBox="1"/>
          <p:nvPr/>
        </p:nvSpPr>
        <p:spPr>
          <a:xfrm>
            <a:off x="603677" y="1669853"/>
            <a:ext cx="7562850" cy="1569660"/>
          </a:xfrm>
          <a:prstGeom prst="rect">
            <a:avLst/>
          </a:prstGeom>
          <a:noFill/>
        </p:spPr>
        <p:txBody>
          <a:bodyPr wrap="square">
            <a:spAutoFit/>
          </a:bodyPr>
          <a:lstStyle/>
          <a:p>
            <a:endParaRPr lang="en-US" sz="2400" b="1" dirty="0"/>
          </a:p>
          <a:p>
            <a:r>
              <a:rPr lang="en-US" sz="2400" b="1" dirty="0">
                <a:latin typeface="Arial" panose="020B0604020202020204" pitchFamily="34" charset="0"/>
                <a:cs typeface="Arial" panose="020B0604020202020204" pitchFamily="34" charset="0"/>
              </a:rPr>
              <a:t>A typical day in integration testing (subject to change)</a:t>
            </a:r>
          </a:p>
          <a:p>
            <a:endParaRPr lang="en-US" sz="2400" b="1" dirty="0"/>
          </a:p>
        </p:txBody>
      </p:sp>
      <p:sp>
        <p:nvSpPr>
          <p:cNvPr id="9" name="TextBox 8">
            <a:extLst>
              <a:ext uri="{FF2B5EF4-FFF2-40B4-BE49-F238E27FC236}">
                <a16:creationId xmlns:a16="http://schemas.microsoft.com/office/drawing/2014/main" id="{4008605A-2E90-8E3F-45AB-8ED65992C941}"/>
              </a:ext>
            </a:extLst>
          </p:cNvPr>
          <p:cNvSpPr txBox="1"/>
          <p:nvPr/>
        </p:nvSpPr>
        <p:spPr>
          <a:xfrm>
            <a:off x="603676" y="2870182"/>
            <a:ext cx="5912539" cy="255454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 number of scenarios will be selected for testing each day (based on complexity)</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This number may be adjusted, during the day, based on the expediency of testing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	</a:t>
            </a:r>
            <a:endParaRPr lang="en-US" sz="2000" b="1" dirty="0"/>
          </a:p>
        </p:txBody>
      </p:sp>
    </p:spTree>
    <p:extLst>
      <p:ext uri="{BB962C8B-B14F-4D97-AF65-F5344CB8AC3E}">
        <p14:creationId xmlns:p14="http://schemas.microsoft.com/office/powerpoint/2010/main" val="2344538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71</a:t>
            </a:fld>
            <a:endParaRPr lang="en-AU" dirty="0"/>
          </a:p>
        </p:txBody>
      </p:sp>
      <p:sp>
        <p:nvSpPr>
          <p:cNvPr id="3" name="TextBox 2">
            <a:extLst>
              <a:ext uri="{FF2B5EF4-FFF2-40B4-BE49-F238E27FC236}">
                <a16:creationId xmlns:a16="http://schemas.microsoft.com/office/drawing/2014/main" id="{954A7497-1802-AF10-934D-67AFF26D59FF}"/>
              </a:ext>
            </a:extLst>
          </p:cNvPr>
          <p:cNvSpPr txBox="1"/>
          <p:nvPr/>
        </p:nvSpPr>
        <p:spPr>
          <a:xfrm>
            <a:off x="395536"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CB5DDB78-D9C8-B5D0-8C91-335E41EBB886}"/>
              </a:ext>
            </a:extLst>
          </p:cNvPr>
          <p:cNvSpPr txBox="1"/>
          <p:nvPr/>
        </p:nvSpPr>
        <p:spPr>
          <a:xfrm>
            <a:off x="395536" y="1904879"/>
            <a:ext cx="7992888" cy="1200329"/>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 typical day in integration testing (subject to change)</a:t>
            </a:r>
          </a:p>
          <a:p>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448113C-715D-042F-F224-BB64CD699482}"/>
              </a:ext>
            </a:extLst>
          </p:cNvPr>
          <p:cNvSpPr txBox="1"/>
          <p:nvPr/>
        </p:nvSpPr>
        <p:spPr>
          <a:xfrm>
            <a:off x="426052" y="3429000"/>
            <a:ext cx="8106388" cy="2554545"/>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Example: if 5 are scheduled and are executed and completed (failed OR passed) and there is testing time remaining, the next scenario(s) in order will be tested.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Each scenario team member must be present in the testing lab during the time of execution</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460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72</a:t>
            </a:fld>
            <a:endParaRPr lang="en-AU" dirty="0"/>
          </a:p>
        </p:txBody>
      </p:sp>
      <p:sp>
        <p:nvSpPr>
          <p:cNvPr id="3" name="TextBox 2">
            <a:extLst>
              <a:ext uri="{FF2B5EF4-FFF2-40B4-BE49-F238E27FC236}">
                <a16:creationId xmlns:a16="http://schemas.microsoft.com/office/drawing/2014/main" id="{41BC47BD-A7A2-B863-6FF4-E05FAC5FAE8E}"/>
              </a:ext>
            </a:extLst>
          </p:cNvPr>
          <p:cNvSpPr txBox="1"/>
          <p:nvPr/>
        </p:nvSpPr>
        <p:spPr>
          <a:xfrm>
            <a:off x="683568"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399AE871-C579-4234-E234-42F06397F303}"/>
              </a:ext>
            </a:extLst>
          </p:cNvPr>
          <p:cNvSpPr txBox="1"/>
          <p:nvPr/>
        </p:nvSpPr>
        <p:spPr>
          <a:xfrm>
            <a:off x="657850" y="1700808"/>
            <a:ext cx="7658565" cy="1569660"/>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 typical day in integration testing (subject to change)</a:t>
            </a:r>
          </a:p>
          <a:p>
            <a:endParaRPr lang="en-US"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454F17-A370-BA38-04D1-F08024B21DB6}"/>
              </a:ext>
            </a:extLst>
          </p:cNvPr>
          <p:cNvSpPr txBox="1"/>
          <p:nvPr/>
        </p:nvSpPr>
        <p:spPr>
          <a:xfrm>
            <a:off x="633765" y="3026377"/>
            <a:ext cx="7682649" cy="1631216"/>
          </a:xfrm>
          <a:prstGeom prst="rect">
            <a:avLst/>
          </a:prstGeom>
          <a:noFill/>
        </p:spPr>
        <p:txBody>
          <a:bodyPr wrap="square">
            <a:spAutoFit/>
          </a:bodyPr>
          <a:lstStyle/>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 support team members will be on “standby” for issues resolution while testing is being executed</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638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73</a:t>
            </a:fld>
            <a:endParaRPr lang="en-AU" dirty="0"/>
          </a:p>
        </p:txBody>
      </p:sp>
      <p:sp>
        <p:nvSpPr>
          <p:cNvPr id="3" name="TextBox 2">
            <a:extLst>
              <a:ext uri="{FF2B5EF4-FFF2-40B4-BE49-F238E27FC236}">
                <a16:creationId xmlns:a16="http://schemas.microsoft.com/office/drawing/2014/main" id="{F3F2C980-5ECB-1358-36FB-9E1B484EBDBD}"/>
              </a:ext>
            </a:extLst>
          </p:cNvPr>
          <p:cNvSpPr txBox="1"/>
          <p:nvPr/>
        </p:nvSpPr>
        <p:spPr>
          <a:xfrm>
            <a:off x="611560" y="1285957"/>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71561272-FD6A-AD6C-DC1B-4B01EC191E24}"/>
              </a:ext>
            </a:extLst>
          </p:cNvPr>
          <p:cNvSpPr txBox="1"/>
          <p:nvPr/>
        </p:nvSpPr>
        <p:spPr>
          <a:xfrm>
            <a:off x="611560" y="1916832"/>
            <a:ext cx="7776864" cy="1569660"/>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 typical day in integration testing (subject to change)</a:t>
            </a:r>
          </a:p>
          <a:p>
            <a:endParaRPr lang="en-US"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3545A0-A6C6-2203-C267-323D12C75813}"/>
              </a:ext>
            </a:extLst>
          </p:cNvPr>
          <p:cNvSpPr txBox="1"/>
          <p:nvPr/>
        </p:nvSpPr>
        <p:spPr>
          <a:xfrm>
            <a:off x="611560" y="3552043"/>
            <a:ext cx="7776864" cy="1631216"/>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 status/scenario schedule will be posted at least once per day including: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status of each scenario</a:t>
            </a:r>
          </a:p>
        </p:txBody>
      </p:sp>
    </p:spTree>
    <p:extLst>
      <p:ext uri="{BB962C8B-B14F-4D97-AF65-F5344CB8AC3E}">
        <p14:creationId xmlns:p14="http://schemas.microsoft.com/office/powerpoint/2010/main" val="2305120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74</a:t>
            </a:fld>
            <a:endParaRPr lang="en-AU" dirty="0"/>
          </a:p>
        </p:txBody>
      </p:sp>
      <p:sp>
        <p:nvSpPr>
          <p:cNvPr id="6" name="TextBox 5">
            <a:extLst>
              <a:ext uri="{FF2B5EF4-FFF2-40B4-BE49-F238E27FC236}">
                <a16:creationId xmlns:a16="http://schemas.microsoft.com/office/drawing/2014/main" id="{83CA3521-1056-71D3-6240-AE39AB2D927F}"/>
              </a:ext>
            </a:extLst>
          </p:cNvPr>
          <p:cNvSpPr txBox="1"/>
          <p:nvPr/>
        </p:nvSpPr>
        <p:spPr>
          <a:xfrm>
            <a:off x="251520" y="1170437"/>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10" name="TextBox 9">
            <a:extLst>
              <a:ext uri="{FF2B5EF4-FFF2-40B4-BE49-F238E27FC236}">
                <a16:creationId xmlns:a16="http://schemas.microsoft.com/office/drawing/2014/main" id="{C00C9B9C-0B85-B07B-42EC-BAAEF506685A}"/>
              </a:ext>
            </a:extLst>
          </p:cNvPr>
          <p:cNvSpPr txBox="1"/>
          <p:nvPr/>
        </p:nvSpPr>
        <p:spPr>
          <a:xfrm>
            <a:off x="251520" y="1638092"/>
            <a:ext cx="8136904" cy="1200329"/>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 typical day in integration testing (subject to change)</a:t>
            </a:r>
          </a:p>
          <a:p>
            <a:endParaRPr lang="en-US" sz="2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D477A81-4BF5-70BB-C15C-9E79F57CCCF6}"/>
              </a:ext>
            </a:extLst>
          </p:cNvPr>
          <p:cNvSpPr txBox="1"/>
          <p:nvPr/>
        </p:nvSpPr>
        <p:spPr>
          <a:xfrm>
            <a:off x="260332" y="3188583"/>
            <a:ext cx="7335856" cy="1938992"/>
          </a:xfrm>
          <a:prstGeom prst="rect">
            <a:avLst/>
          </a:prstGeom>
          <a:noFill/>
        </p:spPr>
        <p:txBody>
          <a:bodyPr wrap="square">
            <a:spAutoFit/>
          </a:bodyPr>
          <a:lstStyle/>
          <a:p>
            <a:pPr marL="285750" indent="-28575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2000" b="1" dirty="0">
                <a:latin typeface="Arial" panose="020B0604020202020204" pitchFamily="34" charset="0"/>
                <a:cs typeface="Arial" panose="020B0604020202020204" pitchFamily="34" charset="0"/>
              </a:rPr>
              <a:t>What is scheduled to be tested?</a:t>
            </a:r>
          </a:p>
          <a:p>
            <a:pPr marL="285750" indent="-28575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2000" b="1" dirty="0">
                <a:latin typeface="Arial" panose="020B0604020202020204" pitchFamily="34" charset="0"/>
                <a:cs typeface="Arial" panose="020B0604020202020204" pitchFamily="34" charset="0"/>
              </a:rPr>
              <a:t>Scenario team members (when known)</a:t>
            </a:r>
          </a:p>
          <a:p>
            <a:pPr marL="285750" indent="-28575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082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75</a:t>
            </a:fld>
            <a:endParaRPr lang="en-AU" dirty="0"/>
          </a:p>
        </p:txBody>
      </p:sp>
      <p:sp>
        <p:nvSpPr>
          <p:cNvPr id="3" name="TextBox 2">
            <a:extLst>
              <a:ext uri="{FF2B5EF4-FFF2-40B4-BE49-F238E27FC236}">
                <a16:creationId xmlns:a16="http://schemas.microsoft.com/office/drawing/2014/main" id="{9FD3C0B5-C32F-2AE5-107E-2C6C5FD00CC0}"/>
              </a:ext>
            </a:extLst>
          </p:cNvPr>
          <p:cNvSpPr txBox="1"/>
          <p:nvPr/>
        </p:nvSpPr>
        <p:spPr>
          <a:xfrm>
            <a:off x="323528"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General Guidelines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012CBA2-B445-117E-5386-533503434201}"/>
              </a:ext>
            </a:extLst>
          </p:cNvPr>
          <p:cNvSpPr txBox="1"/>
          <p:nvPr/>
        </p:nvSpPr>
        <p:spPr>
          <a:xfrm>
            <a:off x="323528" y="1844824"/>
            <a:ext cx="8280920" cy="1200329"/>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 typical day in integration testing (subject to change)</a:t>
            </a:r>
          </a:p>
          <a:p>
            <a:endParaRPr lang="en-US"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E4CA6CC-052B-4C27-0DCC-9B7CA5BD3964}"/>
              </a:ext>
            </a:extLst>
          </p:cNvPr>
          <p:cNvSpPr txBox="1"/>
          <p:nvPr/>
        </p:nvSpPr>
        <p:spPr>
          <a:xfrm>
            <a:off x="323528" y="3210684"/>
            <a:ext cx="8280920" cy="2862322"/>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Data management within the environment QA</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No configuration changes until the first pass of baseline scenarios complete</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OR make controlled changes based on review/status/action meeting</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3752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76</a:t>
            </a:fld>
            <a:endParaRPr lang="en-AU" dirty="0"/>
          </a:p>
        </p:txBody>
      </p:sp>
      <p:sp>
        <p:nvSpPr>
          <p:cNvPr id="3" name="TextBox 2">
            <a:extLst>
              <a:ext uri="{FF2B5EF4-FFF2-40B4-BE49-F238E27FC236}">
                <a16:creationId xmlns:a16="http://schemas.microsoft.com/office/drawing/2014/main" id="{5E77764A-4E0E-FA2A-4481-123CD7A36B59}"/>
              </a:ext>
            </a:extLst>
          </p:cNvPr>
          <p:cNvSpPr txBox="1"/>
          <p:nvPr/>
        </p:nvSpPr>
        <p:spPr>
          <a:xfrm>
            <a:off x="539551" y="1340768"/>
            <a:ext cx="731857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The Testing Protocol (Execution)</a:t>
            </a:r>
            <a:endParaRPr lang="en-US" sz="2800" dirty="0"/>
          </a:p>
        </p:txBody>
      </p:sp>
      <p:sp>
        <p:nvSpPr>
          <p:cNvPr id="7" name="TextBox 6">
            <a:extLst>
              <a:ext uri="{FF2B5EF4-FFF2-40B4-BE49-F238E27FC236}">
                <a16:creationId xmlns:a16="http://schemas.microsoft.com/office/drawing/2014/main" id="{80F72B6F-905E-1674-8F4D-7CB5DF39659E}"/>
              </a:ext>
            </a:extLst>
          </p:cNvPr>
          <p:cNvSpPr txBox="1"/>
          <p:nvPr/>
        </p:nvSpPr>
        <p:spPr>
          <a:xfrm>
            <a:off x="683568" y="1844824"/>
            <a:ext cx="4607168" cy="830997"/>
          </a:xfrm>
          <a:prstGeom prst="rect">
            <a:avLst/>
          </a:prstGeom>
          <a:noFill/>
        </p:spPr>
        <p:txBody>
          <a:bodyPr wrap="square">
            <a:spAutoFit/>
          </a:bodyPr>
          <a:lstStyle/>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Inputs/Preparation</a:t>
            </a:r>
          </a:p>
        </p:txBody>
      </p:sp>
      <p:sp>
        <p:nvSpPr>
          <p:cNvPr id="9" name="TextBox 8">
            <a:extLst>
              <a:ext uri="{FF2B5EF4-FFF2-40B4-BE49-F238E27FC236}">
                <a16:creationId xmlns:a16="http://schemas.microsoft.com/office/drawing/2014/main" id="{20A9F052-5595-5F76-122F-2CF5AF61FE88}"/>
              </a:ext>
            </a:extLst>
          </p:cNvPr>
          <p:cNvSpPr txBox="1"/>
          <p:nvPr/>
        </p:nvSpPr>
        <p:spPr>
          <a:xfrm>
            <a:off x="683567" y="3068960"/>
            <a:ext cx="7562849" cy="2554545"/>
          </a:xfrm>
          <a:prstGeom prst="rect">
            <a:avLst/>
          </a:prstGeom>
          <a:noFill/>
        </p:spPr>
        <p:txBody>
          <a:bodyPr wrap="square">
            <a:spAutoFit/>
          </a:bodyPr>
          <a:lstStyle/>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Scenario document (test case)</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Set up data</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Expected results consistent with the specified set-up data</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Roles (not binding for Cycle 1)</a:t>
            </a:r>
          </a:p>
          <a:p>
            <a:pPr marL="342900" indent="-342900">
              <a:buFont typeface="Wingdings" panose="05000000000000000000" pitchFamily="2" charset="2"/>
              <a:buChar char="ü"/>
            </a:pPr>
            <a:endParaRPr lang="en-US" sz="2000" b="1"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9AB26BA4-2957-B25E-9088-783CA7319101}"/>
              </a:ext>
            </a:extLst>
          </p:cNvPr>
          <p:cNvGraphicFramePr>
            <a:graphicFrameLocks noChangeAspect="1"/>
          </p:cNvGraphicFramePr>
          <p:nvPr>
            <p:extLst>
              <p:ext uri="{D42A27DB-BD31-4B8C-83A1-F6EECF244321}">
                <p14:modId xmlns:p14="http://schemas.microsoft.com/office/powerpoint/2010/main" val="62821140"/>
              </p:ext>
            </p:extLst>
          </p:nvPr>
        </p:nvGraphicFramePr>
        <p:xfrm>
          <a:off x="5940152" y="5131469"/>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5940152" y="513146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19464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77</a:t>
            </a:fld>
            <a:endParaRPr lang="en-AU" dirty="0"/>
          </a:p>
        </p:txBody>
      </p:sp>
      <p:sp>
        <p:nvSpPr>
          <p:cNvPr id="3" name="TextBox 2">
            <a:extLst>
              <a:ext uri="{FF2B5EF4-FFF2-40B4-BE49-F238E27FC236}">
                <a16:creationId xmlns:a16="http://schemas.microsoft.com/office/drawing/2014/main" id="{90816D45-3A98-8BA1-77FB-A5977757A068}"/>
              </a:ext>
            </a:extLst>
          </p:cNvPr>
          <p:cNvSpPr txBox="1"/>
          <p:nvPr/>
        </p:nvSpPr>
        <p:spPr>
          <a:xfrm>
            <a:off x="611560" y="1196752"/>
            <a:ext cx="7416824"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Testing Protocol (Execution)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E39EFDCF-7803-36FD-799C-512DFB8B0AA7}"/>
              </a:ext>
            </a:extLst>
          </p:cNvPr>
          <p:cNvSpPr txBox="1"/>
          <p:nvPr/>
        </p:nvSpPr>
        <p:spPr>
          <a:xfrm>
            <a:off x="611560" y="2132856"/>
            <a:ext cx="6840760"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Inputs/Preparation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CDA1505-CE4F-847B-6FCD-63A704343642}"/>
              </a:ext>
            </a:extLst>
          </p:cNvPr>
          <p:cNvSpPr txBox="1"/>
          <p:nvPr/>
        </p:nvSpPr>
        <p:spPr>
          <a:xfrm>
            <a:off x="611560" y="3191680"/>
            <a:ext cx="6192688" cy="3077766"/>
          </a:xfrm>
          <a:prstGeom prst="rect">
            <a:avLst/>
          </a:prstGeom>
          <a:noFill/>
        </p:spPr>
        <p:txBody>
          <a:bodyPr wrap="square">
            <a:spAutoFit/>
          </a:bodyPr>
          <a:lstStyle/>
          <a:p>
            <a:pPr marL="0" indent="0">
              <a:buNone/>
            </a:pPr>
            <a:endParaRPr lang="en-US"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IDOC verification spreadsheets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Current BPPs/ Excel (which include the transaction steps of the test scenario)</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Scenario testing lead ensures all required set-up data is available in client 310</a:t>
            </a:r>
          </a:p>
          <a:p>
            <a:endParaRPr lang="en-US" sz="1800" b="1" dirty="0">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6648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78</a:t>
            </a:fld>
            <a:endParaRPr lang="en-AU" dirty="0"/>
          </a:p>
        </p:txBody>
      </p:sp>
      <p:sp>
        <p:nvSpPr>
          <p:cNvPr id="3" name="TextBox 2">
            <a:extLst>
              <a:ext uri="{FF2B5EF4-FFF2-40B4-BE49-F238E27FC236}">
                <a16:creationId xmlns:a16="http://schemas.microsoft.com/office/drawing/2014/main" id="{E20406D7-A80A-BAB7-62CE-5239C833AEDF}"/>
              </a:ext>
            </a:extLst>
          </p:cNvPr>
          <p:cNvSpPr txBox="1"/>
          <p:nvPr/>
        </p:nvSpPr>
        <p:spPr>
          <a:xfrm>
            <a:off x="683568" y="1268760"/>
            <a:ext cx="655272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Testing Protocol (Execution)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78A003EC-7C43-7833-955C-5DAD041FEB67}"/>
              </a:ext>
            </a:extLst>
          </p:cNvPr>
          <p:cNvSpPr txBox="1"/>
          <p:nvPr/>
        </p:nvSpPr>
        <p:spPr>
          <a:xfrm>
            <a:off x="669254" y="1844824"/>
            <a:ext cx="5558930" cy="1200329"/>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Inputs/Preparation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37637A6-DFF5-561C-2EA0-C0FFA770963E}"/>
              </a:ext>
            </a:extLst>
          </p:cNvPr>
          <p:cNvSpPr txBox="1"/>
          <p:nvPr/>
        </p:nvSpPr>
        <p:spPr>
          <a:xfrm>
            <a:off x="669254" y="2974886"/>
            <a:ext cx="7431138" cy="132343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All assigned participants, including Client personnel and appropriate consultants, must be present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039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79</a:t>
            </a:fld>
            <a:endParaRPr lang="en-AU" dirty="0"/>
          </a:p>
        </p:txBody>
      </p:sp>
      <p:sp>
        <p:nvSpPr>
          <p:cNvPr id="3" name="TextBox 2">
            <a:extLst>
              <a:ext uri="{FF2B5EF4-FFF2-40B4-BE49-F238E27FC236}">
                <a16:creationId xmlns:a16="http://schemas.microsoft.com/office/drawing/2014/main" id="{ECF7C275-79B9-76C8-7BCB-F653E50463DC}"/>
              </a:ext>
            </a:extLst>
          </p:cNvPr>
          <p:cNvSpPr txBox="1"/>
          <p:nvPr/>
        </p:nvSpPr>
        <p:spPr>
          <a:xfrm>
            <a:off x="467544" y="1412776"/>
            <a:ext cx="655272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Testing Protocol (Execution)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EB543765-908C-7466-1298-4FE657BD3323}"/>
              </a:ext>
            </a:extLst>
          </p:cNvPr>
          <p:cNvSpPr txBox="1"/>
          <p:nvPr/>
        </p:nvSpPr>
        <p:spPr>
          <a:xfrm>
            <a:off x="473975" y="227687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a:t>
            </a:r>
          </a:p>
        </p:txBody>
      </p:sp>
      <p:sp>
        <p:nvSpPr>
          <p:cNvPr id="9" name="TextBox 8">
            <a:extLst>
              <a:ext uri="{FF2B5EF4-FFF2-40B4-BE49-F238E27FC236}">
                <a16:creationId xmlns:a16="http://schemas.microsoft.com/office/drawing/2014/main" id="{625251FA-D3EF-56D5-82FD-C43FF8D46D4C}"/>
              </a:ext>
            </a:extLst>
          </p:cNvPr>
          <p:cNvSpPr txBox="1"/>
          <p:nvPr/>
        </p:nvSpPr>
        <p:spPr>
          <a:xfrm>
            <a:off x="481936" y="2738537"/>
            <a:ext cx="8327174" cy="3785652"/>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Save a copy of the master scenario document with a suffix including the date of the test execution (ex: ITS_01_A1 08-27-02.xls)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If the test must be re-executed later from the beginning, create and use a copy of the previous document with a modified suffix (ex: re-test, same day ITS_01_A2 08-27-02.xls)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Capture all document numbers produced in each step</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11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a:t>
            </a:fld>
            <a:endParaRPr lang="en-AU" dirty="0"/>
          </a:p>
        </p:txBody>
      </p:sp>
      <p:sp>
        <p:nvSpPr>
          <p:cNvPr id="9" name="TextBox 8">
            <a:extLst>
              <a:ext uri="{FF2B5EF4-FFF2-40B4-BE49-F238E27FC236}">
                <a16:creationId xmlns:a16="http://schemas.microsoft.com/office/drawing/2014/main" id="{D49516A9-D03C-3997-2F8A-5D72074C6482}"/>
              </a:ext>
            </a:extLst>
          </p:cNvPr>
          <p:cNvSpPr txBox="1"/>
          <p:nvPr/>
        </p:nvSpPr>
        <p:spPr>
          <a:xfrm>
            <a:off x="755576" y="908720"/>
            <a:ext cx="6120680" cy="1569660"/>
          </a:xfrm>
          <a:prstGeom prst="rect">
            <a:avLst/>
          </a:prstGeom>
          <a:noFill/>
        </p:spPr>
        <p:txBody>
          <a:bodyPr wrap="square">
            <a:spAutoFit/>
          </a:bodyPr>
          <a:lstStyle/>
          <a:p>
            <a:endParaRPr lang="en-US" sz="2400" b="1" dirty="0">
              <a:effectLst/>
              <a:ea typeface="Verdana" panose="020B0604030504040204" pitchFamily="34" charset="0"/>
            </a:endParaRPr>
          </a:p>
          <a:p>
            <a:endParaRPr lang="en-US" sz="2400" b="1" dirty="0">
              <a:ea typeface="Verdana" panose="020B0604030504040204" pitchFamily="34" charset="0"/>
            </a:endParaRPr>
          </a:p>
          <a:p>
            <a:r>
              <a:rPr lang="en-US" sz="2400" b="1" dirty="0">
                <a:effectLst/>
                <a:ea typeface="Verdana" panose="020B0604030504040204" pitchFamily="34" charset="0"/>
              </a:rPr>
              <a:t>Project Test Plan Objectives</a:t>
            </a:r>
            <a:endParaRPr lang="en-US" sz="2400" dirty="0">
              <a:effectLst/>
              <a:ea typeface="Calibri" panose="020F0502020204030204" pitchFamily="34" charset="0"/>
            </a:endParaRPr>
          </a:p>
          <a:p>
            <a:endParaRPr lang="en-US" sz="2400" dirty="0"/>
          </a:p>
        </p:txBody>
      </p:sp>
      <p:sp>
        <p:nvSpPr>
          <p:cNvPr id="13" name="TextBox 12">
            <a:extLst>
              <a:ext uri="{FF2B5EF4-FFF2-40B4-BE49-F238E27FC236}">
                <a16:creationId xmlns:a16="http://schemas.microsoft.com/office/drawing/2014/main" id="{13285D8A-F8CD-1229-F691-2D13CA83BD0E}"/>
              </a:ext>
            </a:extLst>
          </p:cNvPr>
          <p:cNvSpPr txBox="1"/>
          <p:nvPr/>
        </p:nvSpPr>
        <p:spPr>
          <a:xfrm>
            <a:off x="720516" y="2478380"/>
            <a:ext cx="7360800" cy="1631216"/>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To communicate how testing will be conducted</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To identify the major requirements to assure quality system delivery</a:t>
            </a:r>
          </a:p>
        </p:txBody>
      </p:sp>
    </p:spTree>
    <p:extLst>
      <p:ext uri="{BB962C8B-B14F-4D97-AF65-F5344CB8AC3E}">
        <p14:creationId xmlns:p14="http://schemas.microsoft.com/office/powerpoint/2010/main" val="5407912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80</a:t>
            </a:fld>
            <a:endParaRPr lang="en-AU" dirty="0"/>
          </a:p>
        </p:txBody>
      </p:sp>
      <p:sp>
        <p:nvSpPr>
          <p:cNvPr id="3" name="TextBox 2">
            <a:extLst>
              <a:ext uri="{FF2B5EF4-FFF2-40B4-BE49-F238E27FC236}">
                <a16:creationId xmlns:a16="http://schemas.microsoft.com/office/drawing/2014/main" id="{0D861951-31E0-9516-3220-9E5E2C9B0B0E}"/>
              </a:ext>
            </a:extLst>
          </p:cNvPr>
          <p:cNvSpPr txBox="1"/>
          <p:nvPr/>
        </p:nvSpPr>
        <p:spPr>
          <a:xfrm>
            <a:off x="467544" y="1196752"/>
            <a:ext cx="7128644"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Testing Protocol (Execution)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6572B987-807C-A2EA-6A1A-5015C0B4B818}"/>
              </a:ext>
            </a:extLst>
          </p:cNvPr>
          <p:cNvSpPr txBox="1"/>
          <p:nvPr/>
        </p:nvSpPr>
        <p:spPr>
          <a:xfrm>
            <a:off x="467544" y="1908504"/>
            <a:ext cx="4607168"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a:t>
            </a:r>
          </a:p>
          <a:p>
            <a:endParaRPr lang="en-US"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56BF4A6-43D7-9B44-ED1D-A9926649555C}"/>
              </a:ext>
            </a:extLst>
          </p:cNvPr>
          <p:cNvSpPr txBox="1"/>
          <p:nvPr/>
        </p:nvSpPr>
        <p:spPr>
          <a:xfrm>
            <a:off x="467544" y="2554835"/>
            <a:ext cx="8208912" cy="347787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Record suggested changes to Business Process Procedures (BPPs) directly on the BPP</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For each step: If </a:t>
            </a:r>
            <a:r>
              <a:rPr lang="en-US" sz="2000" b="1" u="sng" dirty="0">
                <a:latin typeface="Arial" panose="020B0604020202020204" pitchFamily="34" charset="0"/>
                <a:cs typeface="Arial" panose="020B0604020202020204" pitchFamily="34" charset="0"/>
              </a:rPr>
              <a:t>actual results </a:t>
            </a:r>
            <a:r>
              <a:rPr lang="en-US" sz="2000" b="1" dirty="0">
                <a:latin typeface="Arial" panose="020B0604020202020204" pitchFamily="34" charset="0"/>
                <a:cs typeface="Arial" panose="020B0604020202020204" pitchFamily="34" charset="0"/>
              </a:rPr>
              <a:t>match the </a:t>
            </a:r>
            <a:r>
              <a:rPr lang="en-US" sz="2000" b="1" u="sng" dirty="0">
                <a:latin typeface="Arial" panose="020B0604020202020204" pitchFamily="34" charset="0"/>
                <a:cs typeface="Arial" panose="020B0604020202020204" pitchFamily="34" charset="0"/>
              </a:rPr>
              <a:t>expected results</a:t>
            </a:r>
            <a:r>
              <a:rPr lang="en-US" sz="2000" b="1" dirty="0">
                <a:latin typeface="Arial" panose="020B0604020202020204" pitchFamily="34" charset="0"/>
                <a:cs typeface="Arial" panose="020B0604020202020204" pitchFamily="34" charset="0"/>
              </a:rPr>
              <a:t>, enter “OK” in the “OK/Error” column.</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In this case, the actual results need not be captured in the document.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0981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81</a:t>
            </a:fld>
            <a:endParaRPr lang="en-AU" dirty="0"/>
          </a:p>
        </p:txBody>
      </p:sp>
      <p:sp>
        <p:nvSpPr>
          <p:cNvPr id="3" name="TextBox 2">
            <a:extLst>
              <a:ext uri="{FF2B5EF4-FFF2-40B4-BE49-F238E27FC236}">
                <a16:creationId xmlns:a16="http://schemas.microsoft.com/office/drawing/2014/main" id="{995E9527-A43A-5431-CD63-DE304292E73D}"/>
              </a:ext>
            </a:extLst>
          </p:cNvPr>
          <p:cNvSpPr txBox="1"/>
          <p:nvPr/>
        </p:nvSpPr>
        <p:spPr>
          <a:xfrm>
            <a:off x="539552" y="1268760"/>
            <a:ext cx="640871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Testing Protocol (Execution)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52E0DB81-6226-DF35-1C5F-6674EF941187}"/>
              </a:ext>
            </a:extLst>
          </p:cNvPr>
          <p:cNvSpPr txBox="1"/>
          <p:nvPr/>
        </p:nvSpPr>
        <p:spPr>
          <a:xfrm>
            <a:off x="539552" y="1844824"/>
            <a:ext cx="4607168" cy="1200329"/>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Procedure</a:t>
            </a:r>
          </a:p>
          <a:p>
            <a:endParaRPr lang="en-US"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0932CCA-6A91-EF05-BDC5-F742B9130DB8}"/>
              </a:ext>
            </a:extLst>
          </p:cNvPr>
          <p:cNvSpPr txBox="1"/>
          <p:nvPr/>
        </p:nvSpPr>
        <p:spPr>
          <a:xfrm>
            <a:off x="539551" y="2866391"/>
            <a:ext cx="7562849" cy="2246769"/>
          </a:xfrm>
          <a:prstGeom prst="rect">
            <a:avLst/>
          </a:prstGeom>
          <a:noFill/>
        </p:spPr>
        <p:txBody>
          <a:bodyPr wrap="square">
            <a:spAutoFit/>
          </a:bodyPr>
          <a:lstStyle/>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For each step: If actual results do not match expected results, enter “Error” in the “OK/Error” column.</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In this case, the defective actual results must be captured in the “Actual results” column.</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913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82</a:t>
            </a:fld>
            <a:endParaRPr lang="en-AU" dirty="0"/>
          </a:p>
        </p:txBody>
      </p:sp>
      <p:sp>
        <p:nvSpPr>
          <p:cNvPr id="3" name="TextBox 2">
            <a:extLst>
              <a:ext uri="{FF2B5EF4-FFF2-40B4-BE49-F238E27FC236}">
                <a16:creationId xmlns:a16="http://schemas.microsoft.com/office/drawing/2014/main" id="{811EDF06-65E4-05F3-9D2F-02FB9FBA7C1E}"/>
              </a:ext>
            </a:extLst>
          </p:cNvPr>
          <p:cNvSpPr txBox="1"/>
          <p:nvPr/>
        </p:nvSpPr>
        <p:spPr>
          <a:xfrm>
            <a:off x="539552" y="1268760"/>
            <a:ext cx="4607168"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br>
              <a:rPr lang="en-US" sz="2400" b="1" dirty="0">
                <a:latin typeface="Arial" panose="020B0604020202020204" pitchFamily="34" charset="0"/>
                <a:cs typeface="Arial" panose="020B0604020202020204" pitchFamily="34" charset="0"/>
              </a:rPr>
            </a:br>
            <a:endParaRPr lang="en-US" sz="2400" dirty="0"/>
          </a:p>
        </p:txBody>
      </p:sp>
      <p:sp>
        <p:nvSpPr>
          <p:cNvPr id="7" name="TextBox 6">
            <a:extLst>
              <a:ext uri="{FF2B5EF4-FFF2-40B4-BE49-F238E27FC236}">
                <a16:creationId xmlns:a16="http://schemas.microsoft.com/office/drawing/2014/main" id="{E6E316C9-B27E-1B9D-8E6C-C90E4B0BAD5C}"/>
              </a:ext>
            </a:extLst>
          </p:cNvPr>
          <p:cNvSpPr txBox="1"/>
          <p:nvPr/>
        </p:nvSpPr>
        <p:spPr>
          <a:xfrm>
            <a:off x="485700" y="2204864"/>
            <a:ext cx="7830716"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client test lead for the scenario has the final say on the severity level.</a:t>
            </a:r>
          </a:p>
        </p:txBody>
      </p:sp>
      <p:sp>
        <p:nvSpPr>
          <p:cNvPr id="9" name="TextBox 8">
            <a:extLst>
              <a:ext uri="{FF2B5EF4-FFF2-40B4-BE49-F238E27FC236}">
                <a16:creationId xmlns:a16="http://schemas.microsoft.com/office/drawing/2014/main" id="{44C41AC0-72E3-EB6F-43FF-E09D7B605D10}"/>
              </a:ext>
            </a:extLst>
          </p:cNvPr>
          <p:cNvSpPr txBox="1"/>
          <p:nvPr/>
        </p:nvSpPr>
        <p:spPr>
          <a:xfrm>
            <a:off x="539552" y="3276369"/>
            <a:ext cx="7830716" cy="1938992"/>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Defective results with severity levels 1-2: terminate the test</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Defective results with severity levels 3-5: test may be continued at the discretion of scenario testing lead</a:t>
            </a:r>
          </a:p>
          <a:p>
            <a:pPr marL="342900" indent="-342900">
              <a:buFont typeface="Wingdings" panose="05000000000000000000" pitchFamily="2" charset="2"/>
              <a:buChar char="v"/>
            </a:pPr>
            <a:endParaRPr lang="en-US" sz="2000" b="1" dirty="0"/>
          </a:p>
        </p:txBody>
      </p:sp>
    </p:spTree>
    <p:extLst>
      <p:ext uri="{BB962C8B-B14F-4D97-AF65-F5344CB8AC3E}">
        <p14:creationId xmlns:p14="http://schemas.microsoft.com/office/powerpoint/2010/main" val="6664282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83</a:t>
            </a:fld>
            <a:endParaRPr lang="en-AU" dirty="0"/>
          </a:p>
        </p:txBody>
      </p:sp>
      <p:sp>
        <p:nvSpPr>
          <p:cNvPr id="3" name="TextBox 2">
            <a:extLst>
              <a:ext uri="{FF2B5EF4-FFF2-40B4-BE49-F238E27FC236}">
                <a16:creationId xmlns:a16="http://schemas.microsoft.com/office/drawing/2014/main" id="{9D69FB0F-D33C-C402-2DE8-C69CA7E8EE1D}"/>
              </a:ext>
            </a:extLst>
          </p:cNvPr>
          <p:cNvSpPr txBox="1"/>
          <p:nvPr/>
        </p:nvSpPr>
        <p:spPr>
          <a:xfrm>
            <a:off x="323528"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DAAAF606-D420-13E8-1258-A663E377602E}"/>
              </a:ext>
            </a:extLst>
          </p:cNvPr>
          <p:cNvSpPr txBox="1"/>
          <p:nvPr/>
        </p:nvSpPr>
        <p:spPr>
          <a:xfrm>
            <a:off x="316464" y="1905051"/>
            <a:ext cx="8511072"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client test lead for the scenario has the final say on the severity level cont...</a:t>
            </a:r>
          </a:p>
        </p:txBody>
      </p:sp>
      <p:sp>
        <p:nvSpPr>
          <p:cNvPr id="9" name="TextBox 8">
            <a:extLst>
              <a:ext uri="{FF2B5EF4-FFF2-40B4-BE49-F238E27FC236}">
                <a16:creationId xmlns:a16="http://schemas.microsoft.com/office/drawing/2014/main" id="{2DA52320-25ED-A617-6A0B-87D28C286CAE}"/>
              </a:ext>
            </a:extLst>
          </p:cNvPr>
          <p:cNvSpPr txBox="1"/>
          <p:nvPr/>
        </p:nvSpPr>
        <p:spPr>
          <a:xfrm>
            <a:off x="353550" y="3142747"/>
            <a:ext cx="8473985" cy="2246769"/>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Once a test has begun, no changes are permitted to the scenario document. </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If changes are deemed necessary by the test execution team, the scenario document should be returned to the scenario development team for modification. </a:t>
            </a:r>
          </a:p>
        </p:txBody>
      </p:sp>
    </p:spTree>
    <p:extLst>
      <p:ext uri="{BB962C8B-B14F-4D97-AF65-F5344CB8AC3E}">
        <p14:creationId xmlns:p14="http://schemas.microsoft.com/office/powerpoint/2010/main" val="10321328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84</a:t>
            </a:fld>
            <a:endParaRPr lang="en-AU" dirty="0"/>
          </a:p>
        </p:txBody>
      </p:sp>
      <p:sp>
        <p:nvSpPr>
          <p:cNvPr id="3" name="TextBox 2">
            <a:extLst>
              <a:ext uri="{FF2B5EF4-FFF2-40B4-BE49-F238E27FC236}">
                <a16:creationId xmlns:a16="http://schemas.microsoft.com/office/drawing/2014/main" id="{8A637A36-5095-D09D-4FE7-7BA06063F1AE}"/>
              </a:ext>
            </a:extLst>
          </p:cNvPr>
          <p:cNvSpPr txBox="1"/>
          <p:nvPr/>
        </p:nvSpPr>
        <p:spPr>
          <a:xfrm>
            <a:off x="323528" y="1340768"/>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8E154897-1B82-EBF7-A0FF-BEBD89B7D9DA}"/>
              </a:ext>
            </a:extLst>
          </p:cNvPr>
          <p:cNvSpPr txBox="1"/>
          <p:nvPr/>
        </p:nvSpPr>
        <p:spPr>
          <a:xfrm>
            <a:off x="251520" y="2060848"/>
            <a:ext cx="8136904" cy="1200329"/>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client test lead for the scenario has the final say on the severity level cont...</a:t>
            </a:r>
          </a:p>
          <a:p>
            <a:endParaRPr lang="en-US" sz="2400" dirty="0"/>
          </a:p>
        </p:txBody>
      </p:sp>
      <p:sp>
        <p:nvSpPr>
          <p:cNvPr id="9" name="TextBox 8">
            <a:extLst>
              <a:ext uri="{FF2B5EF4-FFF2-40B4-BE49-F238E27FC236}">
                <a16:creationId xmlns:a16="http://schemas.microsoft.com/office/drawing/2014/main" id="{D6282A02-6895-C2CE-948B-B629F1D300FA}"/>
              </a:ext>
            </a:extLst>
          </p:cNvPr>
          <p:cNvSpPr txBox="1"/>
          <p:nvPr/>
        </p:nvSpPr>
        <p:spPr>
          <a:xfrm>
            <a:off x="251520" y="3519592"/>
            <a:ext cx="8136904" cy="1323439"/>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Minor corrections should be noted on the paper document by the execution team.</a:t>
            </a:r>
          </a:p>
          <a:p>
            <a:pPr marL="342900" indent="-342900">
              <a:buFont typeface="Wingdings" panose="05000000000000000000" pitchFamily="2" charset="2"/>
              <a:buChar char="v"/>
            </a:pPr>
            <a:endParaRPr lang="en-US" sz="2000" b="1" dirty="0"/>
          </a:p>
        </p:txBody>
      </p:sp>
      <p:graphicFrame>
        <p:nvGraphicFramePr>
          <p:cNvPr id="2" name="Object 1">
            <a:extLst>
              <a:ext uri="{FF2B5EF4-FFF2-40B4-BE49-F238E27FC236}">
                <a16:creationId xmlns:a16="http://schemas.microsoft.com/office/drawing/2014/main" id="{95CC2CBC-C937-7368-8D9C-C5AE4BFCB4F9}"/>
              </a:ext>
            </a:extLst>
          </p:cNvPr>
          <p:cNvGraphicFramePr>
            <a:graphicFrameLocks noChangeAspect="1"/>
          </p:cNvGraphicFramePr>
          <p:nvPr>
            <p:extLst>
              <p:ext uri="{D42A27DB-BD31-4B8C-83A1-F6EECF244321}">
                <p14:modId xmlns:p14="http://schemas.microsoft.com/office/powerpoint/2010/main" val="2772867336"/>
              </p:ext>
            </p:extLst>
          </p:nvPr>
        </p:nvGraphicFramePr>
        <p:xfrm>
          <a:off x="4319972" y="4604633"/>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4319972" y="460463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14011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85</a:t>
            </a:fld>
            <a:endParaRPr lang="en-AU" dirty="0"/>
          </a:p>
        </p:txBody>
      </p:sp>
      <p:sp>
        <p:nvSpPr>
          <p:cNvPr id="3" name="TextBox 2">
            <a:extLst>
              <a:ext uri="{FF2B5EF4-FFF2-40B4-BE49-F238E27FC236}">
                <a16:creationId xmlns:a16="http://schemas.microsoft.com/office/drawing/2014/main" id="{2BEFA76F-D014-8408-B8F8-942C519E2262}"/>
              </a:ext>
            </a:extLst>
          </p:cNvPr>
          <p:cNvSpPr txBox="1"/>
          <p:nvPr/>
        </p:nvSpPr>
        <p:spPr>
          <a:xfrm>
            <a:off x="683568"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4BAF4D4F-52DD-477C-3126-931D8F8272E6}"/>
              </a:ext>
            </a:extLst>
          </p:cNvPr>
          <p:cNvSpPr txBox="1"/>
          <p:nvPr/>
        </p:nvSpPr>
        <p:spPr>
          <a:xfrm>
            <a:off x="683568" y="1674674"/>
            <a:ext cx="7344816" cy="156966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client test lead for the scenario has the final say on the severity level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p>
          <a:p>
            <a:endParaRPr lang="en-US" sz="2400" dirty="0"/>
          </a:p>
        </p:txBody>
      </p:sp>
      <p:sp>
        <p:nvSpPr>
          <p:cNvPr id="9" name="TextBox 8">
            <a:extLst>
              <a:ext uri="{FF2B5EF4-FFF2-40B4-BE49-F238E27FC236}">
                <a16:creationId xmlns:a16="http://schemas.microsoft.com/office/drawing/2014/main" id="{AB26EBB3-6F67-BD19-1028-7EB636A7F3A7}"/>
              </a:ext>
            </a:extLst>
          </p:cNvPr>
          <p:cNvSpPr txBox="1"/>
          <p:nvPr/>
        </p:nvSpPr>
        <p:spPr>
          <a:xfrm>
            <a:off x="648754" y="3252331"/>
            <a:ext cx="7883686" cy="2246769"/>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Defect tracking (outside the scenario document)</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 Word document (file name example: ITS_01_A1_Defects.doc) will be used to capture defects as they arise. </a:t>
            </a:r>
          </a:p>
          <a:p>
            <a:pPr marL="342900" indent="-342900">
              <a:buFont typeface="Wingdings" panose="05000000000000000000" pitchFamily="2" charset="2"/>
              <a:buChar char="v"/>
            </a:pPr>
            <a:endParaRPr lang="en-US" sz="2000" b="1" dirty="0"/>
          </a:p>
        </p:txBody>
      </p:sp>
    </p:spTree>
    <p:extLst>
      <p:ext uri="{BB962C8B-B14F-4D97-AF65-F5344CB8AC3E}">
        <p14:creationId xmlns:p14="http://schemas.microsoft.com/office/powerpoint/2010/main" val="40136011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86</a:t>
            </a:fld>
            <a:endParaRPr lang="en-AU" dirty="0"/>
          </a:p>
        </p:txBody>
      </p:sp>
      <p:sp>
        <p:nvSpPr>
          <p:cNvPr id="3" name="TextBox 2">
            <a:extLst>
              <a:ext uri="{FF2B5EF4-FFF2-40B4-BE49-F238E27FC236}">
                <a16:creationId xmlns:a16="http://schemas.microsoft.com/office/drawing/2014/main" id="{444A247A-47A7-3470-A225-C1304DCEF1AC}"/>
              </a:ext>
            </a:extLst>
          </p:cNvPr>
          <p:cNvSpPr txBox="1"/>
          <p:nvPr/>
        </p:nvSpPr>
        <p:spPr>
          <a:xfrm>
            <a:off x="467544"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AFC65A86-DAEF-B2BA-96D9-F47078A6D5F2}"/>
              </a:ext>
            </a:extLst>
          </p:cNvPr>
          <p:cNvSpPr txBox="1"/>
          <p:nvPr/>
        </p:nvSpPr>
        <p:spPr>
          <a:xfrm>
            <a:off x="467296" y="1679258"/>
            <a:ext cx="8353175" cy="1938992"/>
          </a:xfrm>
          <a:prstGeom prst="rect">
            <a:avLst/>
          </a:prstGeom>
          <a:noFill/>
        </p:spPr>
        <p:txBody>
          <a:bodyPr wrap="square">
            <a:spAutoFit/>
          </a:bodyPr>
          <a:lstStyle/>
          <a:p>
            <a:endParaRPr lang="en-US" sz="2400" b="1" dirty="0"/>
          </a:p>
          <a:p>
            <a:r>
              <a:rPr lang="en-US" sz="2400" b="1" dirty="0">
                <a:latin typeface="Arial" panose="020B0604020202020204" pitchFamily="34" charset="0"/>
                <a:cs typeface="Arial" panose="020B0604020202020204" pitchFamily="34" charset="0"/>
              </a:rPr>
              <a:t>The client test lead for the scenario has the final say on the severity level.</a:t>
            </a:r>
          </a:p>
          <a:p>
            <a:r>
              <a:rPr lang="en-US" sz="2400" b="1" dirty="0">
                <a:latin typeface="Arial" panose="020B0604020202020204" pitchFamily="34" charset="0"/>
                <a:cs typeface="Arial" panose="020B0604020202020204" pitchFamily="34" charset="0"/>
              </a:rPr>
              <a:t> Cont...</a:t>
            </a:r>
          </a:p>
          <a:p>
            <a:endParaRPr lang="en-US" sz="2400" dirty="0"/>
          </a:p>
        </p:txBody>
      </p:sp>
      <p:sp>
        <p:nvSpPr>
          <p:cNvPr id="9" name="TextBox 8">
            <a:extLst>
              <a:ext uri="{FF2B5EF4-FFF2-40B4-BE49-F238E27FC236}">
                <a16:creationId xmlns:a16="http://schemas.microsoft.com/office/drawing/2014/main" id="{B532BC99-227E-D2F3-DB8F-B9541BB452B2}"/>
              </a:ext>
            </a:extLst>
          </p:cNvPr>
          <p:cNvSpPr txBox="1"/>
          <p:nvPr/>
        </p:nvSpPr>
        <p:spPr>
          <a:xfrm>
            <a:off x="467296" y="3438874"/>
            <a:ext cx="8209407" cy="2862322"/>
          </a:xfrm>
          <a:prstGeom prst="rect">
            <a:avLst/>
          </a:prstGeom>
          <a:noFill/>
        </p:spPr>
        <p:txBody>
          <a:bodyPr wrap="square">
            <a:spAutoFit/>
          </a:bodyPr>
          <a:lstStyle/>
          <a:p>
            <a:pPr marL="342900" indent="-342900">
              <a:buFont typeface="Wingdings" panose="05000000000000000000" pitchFamily="2" charset="2"/>
              <a:buChar char="v"/>
            </a:pPr>
            <a:endParaRPr lang="en-US" sz="2000" b="1" dirty="0"/>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These forms will allow the tester to document the defect in a way that will be helpful to the functional or technical personnel that will be resolving the defect.</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Screenshots, error messages, step numbers, and severity levels are a few of the elements that will be put in the document. </a:t>
            </a:r>
          </a:p>
          <a:p>
            <a:pPr marL="342900" indent="-342900">
              <a:buFont typeface="Wingdings" panose="05000000000000000000" pitchFamily="2" charset="2"/>
              <a:buChar char="v"/>
            </a:pPr>
            <a:endParaRPr lang="en-US" sz="2000" b="1" dirty="0"/>
          </a:p>
        </p:txBody>
      </p:sp>
    </p:spTree>
    <p:extLst>
      <p:ext uri="{BB962C8B-B14F-4D97-AF65-F5344CB8AC3E}">
        <p14:creationId xmlns:p14="http://schemas.microsoft.com/office/powerpoint/2010/main" val="4092493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87</a:t>
            </a:fld>
            <a:endParaRPr lang="en-AU" dirty="0"/>
          </a:p>
        </p:txBody>
      </p:sp>
      <p:sp>
        <p:nvSpPr>
          <p:cNvPr id="3" name="TextBox 2">
            <a:extLst>
              <a:ext uri="{FF2B5EF4-FFF2-40B4-BE49-F238E27FC236}">
                <a16:creationId xmlns:a16="http://schemas.microsoft.com/office/drawing/2014/main" id="{6E838A97-EEE5-CF93-4BB0-068AAC0F9494}"/>
              </a:ext>
            </a:extLst>
          </p:cNvPr>
          <p:cNvSpPr txBox="1"/>
          <p:nvPr/>
        </p:nvSpPr>
        <p:spPr>
          <a:xfrm>
            <a:off x="323528" y="1268760"/>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E50E7173-B56C-7E6F-5F1A-54BDCE91241E}"/>
              </a:ext>
            </a:extLst>
          </p:cNvPr>
          <p:cNvSpPr txBox="1"/>
          <p:nvPr/>
        </p:nvSpPr>
        <p:spPr>
          <a:xfrm>
            <a:off x="325908" y="1916832"/>
            <a:ext cx="8206531" cy="156966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client test lead for the scenario has the final say on the severity level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p>
          <a:p>
            <a:r>
              <a:rPr lang="en-US" sz="2400" b="1" dirty="0">
                <a:latin typeface="Arial" panose="020B0604020202020204" pitchFamily="34" charset="0"/>
                <a:cs typeface="Arial" panose="020B0604020202020204" pitchFamily="34" charset="0"/>
              </a:rPr>
              <a:t> </a:t>
            </a:r>
          </a:p>
          <a:p>
            <a:endParaRPr lang="en-US" sz="2400" dirty="0"/>
          </a:p>
        </p:txBody>
      </p:sp>
      <p:sp>
        <p:nvSpPr>
          <p:cNvPr id="9" name="TextBox 8">
            <a:extLst>
              <a:ext uri="{FF2B5EF4-FFF2-40B4-BE49-F238E27FC236}">
                <a16:creationId xmlns:a16="http://schemas.microsoft.com/office/drawing/2014/main" id="{72D089B6-528C-13E1-87C8-A0288533FA81}"/>
              </a:ext>
            </a:extLst>
          </p:cNvPr>
          <p:cNvSpPr txBox="1"/>
          <p:nvPr/>
        </p:nvSpPr>
        <p:spPr>
          <a:xfrm>
            <a:off x="468734" y="3231133"/>
            <a:ext cx="8206531" cy="3170099"/>
          </a:xfrm>
          <a:prstGeom prst="rect">
            <a:avLst/>
          </a:prstGeom>
          <a:noFill/>
        </p:spPr>
        <p:txBody>
          <a:bodyPr wrap="square">
            <a:spAutoFit/>
          </a:bodyPr>
          <a:lstStyle/>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This document will be kept in soft and hard copies.</a:t>
            </a:r>
          </a:p>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A scenario file will be kept in the testing lab with all related documentation.</a:t>
            </a:r>
          </a:p>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All defects will be logged into the QADB issues database for storage and reporting.</a:t>
            </a:r>
          </a:p>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38502300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88</a:t>
            </a:fld>
            <a:endParaRPr lang="en-AU" dirty="0"/>
          </a:p>
        </p:txBody>
      </p:sp>
      <p:sp>
        <p:nvSpPr>
          <p:cNvPr id="3" name="TextBox 2">
            <a:extLst>
              <a:ext uri="{FF2B5EF4-FFF2-40B4-BE49-F238E27FC236}">
                <a16:creationId xmlns:a16="http://schemas.microsoft.com/office/drawing/2014/main" id="{11D51344-0896-ADFE-90B6-FB4FB028EAD9}"/>
              </a:ext>
            </a:extLst>
          </p:cNvPr>
          <p:cNvSpPr txBox="1"/>
          <p:nvPr/>
        </p:nvSpPr>
        <p:spPr>
          <a:xfrm>
            <a:off x="611560" y="1052736"/>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2E638C4E-A9ED-B0A4-7D24-05F7A49D2257}"/>
              </a:ext>
            </a:extLst>
          </p:cNvPr>
          <p:cNvSpPr txBox="1"/>
          <p:nvPr/>
        </p:nvSpPr>
        <p:spPr>
          <a:xfrm>
            <a:off x="611560" y="1781167"/>
            <a:ext cx="8136904" cy="1938992"/>
          </a:xfrm>
          <a:prstGeom prst="rect">
            <a:avLst/>
          </a:prstGeom>
          <a:noFill/>
        </p:spPr>
        <p:txBody>
          <a:bodyPr wrap="square">
            <a:spAutoFit/>
          </a:bodyPr>
          <a:lstStyle/>
          <a:p>
            <a:endParaRPr lang="en-US" sz="2400" b="1" dirty="0"/>
          </a:p>
          <a:p>
            <a:r>
              <a:rPr lang="en-US" sz="2400" b="1" dirty="0">
                <a:latin typeface="Arial" panose="020B0604020202020204" pitchFamily="34" charset="0"/>
                <a:cs typeface="Arial" panose="020B0604020202020204" pitchFamily="34" charset="0"/>
              </a:rPr>
              <a:t>The client test lead for the scenario has the final say on the severity level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endParaRPr lang="en-US" sz="2400" dirty="0"/>
          </a:p>
        </p:txBody>
      </p:sp>
      <p:sp>
        <p:nvSpPr>
          <p:cNvPr id="9" name="TextBox 8">
            <a:extLst>
              <a:ext uri="{FF2B5EF4-FFF2-40B4-BE49-F238E27FC236}">
                <a16:creationId xmlns:a16="http://schemas.microsoft.com/office/drawing/2014/main" id="{691572F9-F30C-F021-55B8-079812B83487}"/>
              </a:ext>
            </a:extLst>
          </p:cNvPr>
          <p:cNvSpPr txBox="1"/>
          <p:nvPr/>
        </p:nvSpPr>
        <p:spPr>
          <a:xfrm>
            <a:off x="617990" y="3717032"/>
            <a:ext cx="8130473" cy="1938992"/>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 test scenario (and each variant within the scenario) is passed when each step of the scenario/variant has been executed and there are no “OK/Error” entries in that scenario/variant column that violate the criteria in the “Success Criteria” document.</a:t>
            </a:r>
          </a:p>
          <a:p>
            <a:pPr marL="342900" indent="-34290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716805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89</a:t>
            </a:fld>
            <a:endParaRPr lang="en-AU" dirty="0"/>
          </a:p>
        </p:txBody>
      </p:sp>
      <p:sp>
        <p:nvSpPr>
          <p:cNvPr id="3" name="TextBox 2">
            <a:extLst>
              <a:ext uri="{FF2B5EF4-FFF2-40B4-BE49-F238E27FC236}">
                <a16:creationId xmlns:a16="http://schemas.microsoft.com/office/drawing/2014/main" id="{B0ABDB0A-FB21-6418-860F-A150226D3791}"/>
              </a:ext>
            </a:extLst>
          </p:cNvPr>
          <p:cNvSpPr txBox="1"/>
          <p:nvPr/>
        </p:nvSpPr>
        <p:spPr>
          <a:xfrm>
            <a:off x="467544"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68B84FC2-7905-59C4-4CD2-6C270FD9F6E0}"/>
              </a:ext>
            </a:extLst>
          </p:cNvPr>
          <p:cNvSpPr txBox="1"/>
          <p:nvPr/>
        </p:nvSpPr>
        <p:spPr>
          <a:xfrm>
            <a:off x="440831" y="1674674"/>
            <a:ext cx="8262338" cy="1569660"/>
          </a:xfrm>
          <a:prstGeom prst="rect">
            <a:avLst/>
          </a:prstGeom>
          <a:noFill/>
        </p:spPr>
        <p:txBody>
          <a:bodyPr wrap="square">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client test lead for the scenario has the final say on the severity level cont...</a:t>
            </a:r>
          </a:p>
          <a:p>
            <a:endParaRPr lang="en-US" sz="2400" dirty="0"/>
          </a:p>
        </p:txBody>
      </p:sp>
      <p:sp>
        <p:nvSpPr>
          <p:cNvPr id="9" name="TextBox 8">
            <a:extLst>
              <a:ext uri="{FF2B5EF4-FFF2-40B4-BE49-F238E27FC236}">
                <a16:creationId xmlns:a16="http://schemas.microsoft.com/office/drawing/2014/main" id="{454211F1-7B36-D3A1-7A99-08503218890F}"/>
              </a:ext>
            </a:extLst>
          </p:cNvPr>
          <p:cNvSpPr txBox="1"/>
          <p:nvPr/>
        </p:nvSpPr>
        <p:spPr>
          <a:xfrm>
            <a:off x="487550" y="3613667"/>
            <a:ext cx="7828866" cy="1631216"/>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An integration testing tracking document has been developed to track each scenario/test script.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It will track the development, status, owner, defect/issue information, and pertinent dates. </a:t>
            </a:r>
          </a:p>
        </p:txBody>
      </p:sp>
    </p:spTree>
    <p:extLst>
      <p:ext uri="{BB962C8B-B14F-4D97-AF65-F5344CB8AC3E}">
        <p14:creationId xmlns:p14="http://schemas.microsoft.com/office/powerpoint/2010/main" val="64142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a:t>
            </a:fld>
            <a:endParaRPr lang="en-AU" dirty="0"/>
          </a:p>
        </p:txBody>
      </p:sp>
      <p:sp>
        <p:nvSpPr>
          <p:cNvPr id="3" name="TextBox 2">
            <a:extLst>
              <a:ext uri="{FF2B5EF4-FFF2-40B4-BE49-F238E27FC236}">
                <a16:creationId xmlns:a16="http://schemas.microsoft.com/office/drawing/2014/main" id="{563B197A-8C6A-8018-5FDD-A538BCF3CEB8}"/>
              </a:ext>
            </a:extLst>
          </p:cNvPr>
          <p:cNvSpPr txBox="1"/>
          <p:nvPr/>
        </p:nvSpPr>
        <p:spPr>
          <a:xfrm>
            <a:off x="971600"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Still on Introduction</a:t>
            </a:r>
            <a:endParaRPr lang="en-US" sz="2400" dirty="0"/>
          </a:p>
        </p:txBody>
      </p:sp>
      <p:sp>
        <p:nvSpPr>
          <p:cNvPr id="7" name="TextBox 6">
            <a:extLst>
              <a:ext uri="{FF2B5EF4-FFF2-40B4-BE49-F238E27FC236}">
                <a16:creationId xmlns:a16="http://schemas.microsoft.com/office/drawing/2014/main" id="{1F9C7154-51A3-FAC6-7AEC-65CC622DC4B9}"/>
              </a:ext>
            </a:extLst>
          </p:cNvPr>
          <p:cNvSpPr txBox="1"/>
          <p:nvPr/>
        </p:nvSpPr>
        <p:spPr>
          <a:xfrm>
            <a:off x="948226" y="1700808"/>
            <a:ext cx="4607168" cy="1200329"/>
          </a:xfrm>
          <a:prstGeom prst="rect">
            <a:avLst/>
          </a:prstGeom>
          <a:noFill/>
        </p:spPr>
        <p:txBody>
          <a:bodyPr wrap="square">
            <a:spAutoFit/>
          </a:bodyPr>
          <a:lstStyle/>
          <a:p>
            <a:endParaRPr lang="en-US" sz="1800" b="1" dirty="0">
              <a:effectLst/>
              <a:ea typeface="Verdana" panose="020B0604030504040204" pitchFamily="34" charset="0"/>
            </a:endParaRPr>
          </a:p>
          <a:p>
            <a:endParaRPr lang="en-US" sz="1800" b="1" dirty="0">
              <a:ea typeface="Verdana" panose="020B0604030504040204" pitchFamily="34" charset="0"/>
            </a:endParaRPr>
          </a:p>
          <a:p>
            <a:r>
              <a:rPr lang="en-US" sz="1800" b="1" dirty="0">
                <a:effectLst/>
                <a:ea typeface="Verdana" panose="020B0604030504040204" pitchFamily="34" charset="0"/>
              </a:rPr>
              <a:t>Test Plan Objectives</a:t>
            </a:r>
            <a:endParaRPr lang="en-US" sz="1800" dirty="0">
              <a:effectLst/>
              <a:ea typeface="Calibri" panose="020F0502020204030204" pitchFamily="34" charset="0"/>
            </a:endParaRPr>
          </a:p>
          <a:p>
            <a:endParaRPr lang="en-US" sz="1800" dirty="0"/>
          </a:p>
        </p:txBody>
      </p:sp>
      <p:sp>
        <p:nvSpPr>
          <p:cNvPr id="9" name="TextBox 8">
            <a:extLst>
              <a:ext uri="{FF2B5EF4-FFF2-40B4-BE49-F238E27FC236}">
                <a16:creationId xmlns:a16="http://schemas.microsoft.com/office/drawing/2014/main" id="{26C99093-9225-5144-C77F-7BA0B6B9F0AB}"/>
              </a:ext>
            </a:extLst>
          </p:cNvPr>
          <p:cNvSpPr txBox="1"/>
          <p:nvPr/>
        </p:nvSpPr>
        <p:spPr>
          <a:xfrm>
            <a:off x="948226" y="2275314"/>
            <a:ext cx="7562850" cy="3477875"/>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endParaRPr lang="en-US" sz="2000" b="1" dirty="0"/>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To document the phases and stages of testing</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To document the methods of testing for each  stage</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t>To identify the entry and acceptance criteria for each testing stage</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endParaRPr lang="en-US" sz="2000" b="1" dirty="0"/>
          </a:p>
        </p:txBody>
      </p:sp>
      <p:graphicFrame>
        <p:nvGraphicFramePr>
          <p:cNvPr id="10" name="Object 9">
            <a:extLst>
              <a:ext uri="{FF2B5EF4-FFF2-40B4-BE49-F238E27FC236}">
                <a16:creationId xmlns:a16="http://schemas.microsoft.com/office/drawing/2014/main" id="{F5F7B030-BDE8-4247-807B-E00206314AF0}"/>
              </a:ext>
            </a:extLst>
          </p:cNvPr>
          <p:cNvGraphicFramePr>
            <a:graphicFrameLocks noChangeAspect="1"/>
          </p:cNvGraphicFramePr>
          <p:nvPr>
            <p:extLst>
              <p:ext uri="{D42A27DB-BD31-4B8C-83A1-F6EECF244321}">
                <p14:modId xmlns:p14="http://schemas.microsoft.com/office/powerpoint/2010/main" val="797413167"/>
              </p:ext>
            </p:extLst>
          </p:nvPr>
        </p:nvGraphicFramePr>
        <p:xfrm>
          <a:off x="6973065" y="3284984"/>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8">
                  <p:embed/>
                </p:oleObj>
              </mc:Choice>
              <mc:Fallback>
                <p:oleObj name="Document" showAsIcon="1" r:id="rId2" imgW="914400" imgH="771480" progId="Word.Document.8">
                  <p:embed/>
                  <p:pic>
                    <p:nvPicPr>
                      <p:cNvPr id="5" name="Object 4">
                        <a:extLst>
                          <a:ext uri="{FF2B5EF4-FFF2-40B4-BE49-F238E27FC236}">
                            <a16:creationId xmlns:a16="http://schemas.microsoft.com/office/drawing/2014/main" id="{A99B6A40-103D-AFD2-AB73-3E889EEFFB32}"/>
                          </a:ext>
                        </a:extLst>
                      </p:cNvPr>
                      <p:cNvPicPr/>
                      <p:nvPr/>
                    </p:nvPicPr>
                    <p:blipFill>
                      <a:blip r:embed="rId3"/>
                      <a:stretch>
                        <a:fillRect/>
                      </a:stretch>
                    </p:blipFill>
                    <p:spPr>
                      <a:xfrm>
                        <a:off x="6973065" y="3284984"/>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2977363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90</a:t>
            </a:fld>
            <a:endParaRPr lang="en-AU" dirty="0"/>
          </a:p>
        </p:txBody>
      </p:sp>
      <p:sp>
        <p:nvSpPr>
          <p:cNvPr id="3" name="TextBox 2">
            <a:extLst>
              <a:ext uri="{FF2B5EF4-FFF2-40B4-BE49-F238E27FC236}">
                <a16:creationId xmlns:a16="http://schemas.microsoft.com/office/drawing/2014/main" id="{FA8DF2A6-B5D9-AB65-B813-2E5642D240A5}"/>
              </a:ext>
            </a:extLst>
          </p:cNvPr>
          <p:cNvSpPr txBox="1"/>
          <p:nvPr/>
        </p:nvSpPr>
        <p:spPr>
          <a:xfrm>
            <a:off x="683568" y="1052736"/>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Procedure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1C7682BA-AAC2-FEE5-F3AF-78219B47BB35}"/>
              </a:ext>
            </a:extLst>
          </p:cNvPr>
          <p:cNvSpPr txBox="1"/>
          <p:nvPr/>
        </p:nvSpPr>
        <p:spPr>
          <a:xfrm>
            <a:off x="683568" y="1745217"/>
            <a:ext cx="7416824" cy="156966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 client test lead for the scenario has the final say on the severity level.</a:t>
            </a:r>
          </a:p>
          <a:p>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Cont...</a:t>
            </a:r>
          </a:p>
          <a:p>
            <a:endParaRPr lang="en-US" sz="2400" dirty="0"/>
          </a:p>
        </p:txBody>
      </p:sp>
      <p:sp>
        <p:nvSpPr>
          <p:cNvPr id="9" name="TextBox 8">
            <a:extLst>
              <a:ext uri="{FF2B5EF4-FFF2-40B4-BE49-F238E27FC236}">
                <a16:creationId xmlns:a16="http://schemas.microsoft.com/office/drawing/2014/main" id="{848AF01D-8F6C-E46A-7068-4FC5DF59EA6B}"/>
              </a:ext>
            </a:extLst>
          </p:cNvPr>
          <p:cNvSpPr txBox="1"/>
          <p:nvPr/>
        </p:nvSpPr>
        <p:spPr>
          <a:xfrm>
            <a:off x="653980" y="3418094"/>
            <a:ext cx="8094483" cy="1631216"/>
          </a:xfrm>
          <a:prstGeom prst="rect">
            <a:avLst/>
          </a:prstGeom>
          <a:noFill/>
        </p:spPr>
        <p:txBody>
          <a:bodyPr wrap="square">
            <a:spAutoFit/>
          </a:bodyPr>
          <a:lstStyle/>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Its location is: H:\EDS ABC Implementation\Integration Testing\Test Planning\Master Scenario List.xls. </a:t>
            </a:r>
          </a:p>
          <a:p>
            <a:pPr marL="285750" indent="-28575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Update access to this document will be limited to key testing lead personnel.</a:t>
            </a:r>
          </a:p>
        </p:txBody>
      </p:sp>
    </p:spTree>
    <p:extLst>
      <p:ext uri="{BB962C8B-B14F-4D97-AF65-F5344CB8AC3E}">
        <p14:creationId xmlns:p14="http://schemas.microsoft.com/office/powerpoint/2010/main" val="42379830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91</a:t>
            </a:fld>
            <a:endParaRPr lang="en-AU" dirty="0"/>
          </a:p>
        </p:txBody>
      </p:sp>
      <p:sp>
        <p:nvSpPr>
          <p:cNvPr id="3" name="TextBox 2">
            <a:extLst>
              <a:ext uri="{FF2B5EF4-FFF2-40B4-BE49-F238E27FC236}">
                <a16:creationId xmlns:a16="http://schemas.microsoft.com/office/drawing/2014/main" id="{899C9A7B-2A07-BF00-863E-1837DCB1D994}"/>
              </a:ext>
            </a:extLst>
          </p:cNvPr>
          <p:cNvSpPr txBox="1"/>
          <p:nvPr/>
        </p:nvSpPr>
        <p:spPr>
          <a:xfrm>
            <a:off x="323528" y="1196752"/>
            <a:ext cx="4607168" cy="954107"/>
          </a:xfrm>
          <a:prstGeom prst="rect">
            <a:avLst/>
          </a:prstGeom>
          <a:noFill/>
        </p:spPr>
        <p:txBody>
          <a:bodyPr wrap="square">
            <a:spAutoFit/>
          </a:bodyPr>
          <a:lstStyle/>
          <a:p>
            <a:r>
              <a:rPr lang="en-US" sz="2800" b="1" dirty="0">
                <a:effectLst/>
                <a:latin typeface="+mn-lt"/>
                <a:ea typeface="Verdana" panose="020B0604030504040204" pitchFamily="34" charset="0"/>
                <a:cs typeface="Arial" panose="020B0604020202020204" pitchFamily="34" charset="0"/>
              </a:rPr>
              <a:t>Outputs</a:t>
            </a:r>
            <a:br>
              <a:rPr lang="en-US" sz="2800" dirty="0">
                <a:effectLst/>
                <a:latin typeface="+mn-lt"/>
                <a:ea typeface="Calibri" panose="020F0502020204030204" pitchFamily="34" charset="0"/>
                <a:cs typeface="Arial" panose="020B0604020202020204" pitchFamily="34" charset="0"/>
              </a:rPr>
            </a:br>
            <a:endParaRPr lang="en-US" sz="2800" dirty="0">
              <a:latin typeface="+mn-lt"/>
            </a:endParaRPr>
          </a:p>
        </p:txBody>
      </p:sp>
      <p:sp>
        <p:nvSpPr>
          <p:cNvPr id="7" name="TextBox 6">
            <a:extLst>
              <a:ext uri="{FF2B5EF4-FFF2-40B4-BE49-F238E27FC236}">
                <a16:creationId xmlns:a16="http://schemas.microsoft.com/office/drawing/2014/main" id="{ED9EDC1C-6E02-31AD-5E7B-936C42A10EC3}"/>
              </a:ext>
            </a:extLst>
          </p:cNvPr>
          <p:cNvSpPr txBox="1"/>
          <p:nvPr/>
        </p:nvSpPr>
        <p:spPr>
          <a:xfrm>
            <a:off x="340440" y="2564904"/>
            <a:ext cx="7562849" cy="2862322"/>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List of Defects</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Passed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Scenario document (hard copy) signed by each Client person assigned to the execution of the test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endParaRPr lang="en-US" sz="2000" b="1" dirty="0"/>
          </a:p>
        </p:txBody>
      </p:sp>
      <p:graphicFrame>
        <p:nvGraphicFramePr>
          <p:cNvPr id="2" name="Object 1">
            <a:extLst>
              <a:ext uri="{FF2B5EF4-FFF2-40B4-BE49-F238E27FC236}">
                <a16:creationId xmlns:a16="http://schemas.microsoft.com/office/drawing/2014/main" id="{ACE0661B-ED9D-F297-3613-9BAB7E14F0D4}"/>
              </a:ext>
            </a:extLst>
          </p:cNvPr>
          <p:cNvGraphicFramePr>
            <a:graphicFrameLocks noChangeAspect="1"/>
          </p:cNvGraphicFramePr>
          <p:nvPr>
            <p:extLst>
              <p:ext uri="{D42A27DB-BD31-4B8C-83A1-F6EECF244321}">
                <p14:modId xmlns:p14="http://schemas.microsoft.com/office/powerpoint/2010/main" val="3860601034"/>
              </p:ext>
            </p:extLst>
          </p:nvPr>
        </p:nvGraphicFramePr>
        <p:xfrm>
          <a:off x="3832634" y="4655701"/>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3832634" y="465570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256101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92</a:t>
            </a:fld>
            <a:endParaRPr lang="en-AU" dirty="0"/>
          </a:p>
        </p:txBody>
      </p:sp>
      <p:sp>
        <p:nvSpPr>
          <p:cNvPr id="3" name="TextBox 2">
            <a:extLst>
              <a:ext uri="{FF2B5EF4-FFF2-40B4-BE49-F238E27FC236}">
                <a16:creationId xmlns:a16="http://schemas.microsoft.com/office/drawing/2014/main" id="{D66F9A84-1B76-3F34-8988-019622742571}"/>
              </a:ext>
            </a:extLst>
          </p:cNvPr>
          <p:cNvSpPr txBox="1"/>
          <p:nvPr/>
        </p:nvSpPr>
        <p:spPr>
          <a:xfrm>
            <a:off x="179512"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Outputs </a:t>
            </a:r>
            <a:r>
              <a:rPr lang="en-US" sz="2400" b="1" dirty="0" err="1">
                <a:latin typeface="Arial" panose="020B0604020202020204" pitchFamily="34" charset="0"/>
                <a:cs typeface="Arial" panose="020B0604020202020204" pitchFamily="34" charset="0"/>
              </a:rPr>
              <a:t>conti</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875F4F3A-9E9F-BCC0-8CF7-5392D463E6DB}"/>
              </a:ext>
            </a:extLst>
          </p:cNvPr>
          <p:cNvSpPr txBox="1"/>
          <p:nvPr/>
        </p:nvSpPr>
        <p:spPr>
          <a:xfrm>
            <a:off x="179512" y="2276872"/>
            <a:ext cx="7920880" cy="2246769"/>
          </a:xfrm>
          <a:prstGeom prst="rect">
            <a:avLst/>
          </a:prstGeom>
          <a:noFill/>
        </p:spPr>
        <p:txBody>
          <a:bodyPr wrap="squar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Scenario document (soft copy), filed in the folder: H:\EDS ABC Implementation\Integration Testing\Test Results\Integration Testing\Completed Tests</a:t>
            </a:r>
          </a:p>
          <a:p>
            <a:pPr marL="342900" indent="-342900">
              <a:buFont typeface="Wingdings" panose="05000000000000000000" pitchFamily="2" charset="2"/>
              <a:buChar char="v"/>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All related documents (hard copy) should be filed in the main folder for the test:</a:t>
            </a:r>
          </a:p>
          <a:p>
            <a:pPr marL="342900" indent="-342900">
              <a:buFont typeface="Wingdings" panose="05000000000000000000" pitchFamily="2" charset="2"/>
              <a:buChar char="v"/>
            </a:pPr>
            <a:endParaRPr lang="en-US" sz="2000" b="1" dirty="0"/>
          </a:p>
        </p:txBody>
      </p:sp>
    </p:spTree>
    <p:extLst>
      <p:ext uri="{BB962C8B-B14F-4D97-AF65-F5344CB8AC3E}">
        <p14:creationId xmlns:p14="http://schemas.microsoft.com/office/powerpoint/2010/main" val="472883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93</a:t>
            </a:fld>
            <a:endParaRPr lang="en-AU" dirty="0"/>
          </a:p>
        </p:txBody>
      </p:sp>
      <p:sp>
        <p:nvSpPr>
          <p:cNvPr id="3" name="TextBox 2">
            <a:extLst>
              <a:ext uri="{FF2B5EF4-FFF2-40B4-BE49-F238E27FC236}">
                <a16:creationId xmlns:a16="http://schemas.microsoft.com/office/drawing/2014/main" id="{C85F3FFA-2825-B5A9-FB38-95D1C1F4E823}"/>
              </a:ext>
            </a:extLst>
          </p:cNvPr>
          <p:cNvSpPr txBox="1"/>
          <p:nvPr/>
        </p:nvSpPr>
        <p:spPr>
          <a:xfrm>
            <a:off x="467544" y="1196752"/>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Outputs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60030C69-D167-6F64-6E39-17DECCDCD863}"/>
              </a:ext>
            </a:extLst>
          </p:cNvPr>
          <p:cNvSpPr txBox="1"/>
          <p:nvPr/>
        </p:nvSpPr>
        <p:spPr>
          <a:xfrm>
            <a:off x="467544" y="1988840"/>
            <a:ext cx="7272808" cy="2862322"/>
          </a:xfrm>
          <a:prstGeom prst="rect">
            <a:avLst/>
          </a:prstGeom>
          <a:noFill/>
        </p:spPr>
        <p:txBody>
          <a:bodyPr wrap="square">
            <a:spAutoFit/>
          </a:bodyPr>
          <a:lstStyle/>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Signed scenario document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Defect document</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BPPs updated</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Copies of BPPs with handwritten changes were provided to RWD for update</a:t>
            </a:r>
          </a:p>
          <a:p>
            <a:pPr marL="342900" indent="-34290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30341841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94</a:t>
            </a:fld>
            <a:endParaRPr lang="en-AU" dirty="0"/>
          </a:p>
        </p:txBody>
      </p:sp>
      <p:sp>
        <p:nvSpPr>
          <p:cNvPr id="3" name="TextBox 2">
            <a:extLst>
              <a:ext uri="{FF2B5EF4-FFF2-40B4-BE49-F238E27FC236}">
                <a16:creationId xmlns:a16="http://schemas.microsoft.com/office/drawing/2014/main" id="{BD6FF92C-6D78-C681-581F-161CAFEB9505}"/>
              </a:ext>
            </a:extLst>
          </p:cNvPr>
          <p:cNvSpPr txBox="1"/>
          <p:nvPr/>
        </p:nvSpPr>
        <p:spPr>
          <a:xfrm>
            <a:off x="467544" y="1268760"/>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User Acceptance Test </a:t>
            </a:r>
            <a:endParaRPr lang="en-US" sz="2800" dirty="0"/>
          </a:p>
        </p:txBody>
      </p:sp>
      <p:sp>
        <p:nvSpPr>
          <p:cNvPr id="7" name="TextBox 6">
            <a:extLst>
              <a:ext uri="{FF2B5EF4-FFF2-40B4-BE49-F238E27FC236}">
                <a16:creationId xmlns:a16="http://schemas.microsoft.com/office/drawing/2014/main" id="{82566654-1068-8B7D-4EF3-8EA2E4F7BB1F}"/>
              </a:ext>
            </a:extLst>
          </p:cNvPr>
          <p:cNvSpPr txBox="1"/>
          <p:nvPr/>
        </p:nvSpPr>
        <p:spPr>
          <a:xfrm>
            <a:off x="467544" y="1988840"/>
            <a:ext cx="8496944" cy="2862322"/>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purpose of the User Acceptance Test is to allow the future users of the Application to verify the system meets all necessary business needs and works as outlined in the Business Blueprints/ ”Business Requirement Document”.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3348159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95</a:t>
            </a:fld>
            <a:endParaRPr lang="en-AU" dirty="0"/>
          </a:p>
        </p:txBody>
      </p:sp>
      <p:sp>
        <p:nvSpPr>
          <p:cNvPr id="3" name="TextBox 2">
            <a:extLst>
              <a:ext uri="{FF2B5EF4-FFF2-40B4-BE49-F238E27FC236}">
                <a16:creationId xmlns:a16="http://schemas.microsoft.com/office/drawing/2014/main" id="{A61D8F0E-D86B-5DC6-3870-7822FA8E8E9F}"/>
              </a:ext>
            </a:extLst>
          </p:cNvPr>
          <p:cNvSpPr txBox="1"/>
          <p:nvPr/>
        </p:nvSpPr>
        <p:spPr>
          <a:xfrm>
            <a:off x="539552" y="1412776"/>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User Acceptance Test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ADBD0A6A-F87D-0331-2374-83CF15CA99BE}"/>
              </a:ext>
            </a:extLst>
          </p:cNvPr>
          <p:cNvSpPr txBox="1"/>
          <p:nvPr/>
        </p:nvSpPr>
        <p:spPr>
          <a:xfrm>
            <a:off x="539552" y="2274838"/>
            <a:ext cx="7992888" cy="2246769"/>
          </a:xfrm>
          <a:prstGeom prst="rect">
            <a:avLst/>
          </a:prstGeom>
          <a:noFill/>
        </p:spPr>
        <p:txBody>
          <a:bodyPr wrap="square">
            <a:spAutoFit/>
          </a:bodyPr>
          <a:lstStyle/>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This test serves as a formal sign-off and approval of the ABC application. </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Client users will execute the User Acceptance Test within the integration-testing phase</a:t>
            </a:r>
          </a:p>
          <a:p>
            <a:pPr marL="342900" indent="-342900">
              <a:buFont typeface="Wingdings" panose="05000000000000000000" pitchFamily="2" charset="2"/>
              <a:buChar char="Ø"/>
            </a:pPr>
            <a:endParaRPr lang="en-US" sz="2000" b="1" dirty="0"/>
          </a:p>
        </p:txBody>
      </p:sp>
      <p:graphicFrame>
        <p:nvGraphicFramePr>
          <p:cNvPr id="2" name="Object 1">
            <a:extLst>
              <a:ext uri="{FF2B5EF4-FFF2-40B4-BE49-F238E27FC236}">
                <a16:creationId xmlns:a16="http://schemas.microsoft.com/office/drawing/2014/main" id="{75C6F97C-B9E0-2022-38BD-C08F345E8DDD}"/>
              </a:ext>
            </a:extLst>
          </p:cNvPr>
          <p:cNvGraphicFramePr>
            <a:graphicFrameLocks noChangeAspect="1"/>
          </p:cNvGraphicFramePr>
          <p:nvPr>
            <p:extLst>
              <p:ext uri="{D42A27DB-BD31-4B8C-83A1-F6EECF244321}">
                <p14:modId xmlns:p14="http://schemas.microsoft.com/office/powerpoint/2010/main" val="1021686410"/>
              </p:ext>
            </p:extLst>
          </p:nvPr>
        </p:nvGraphicFramePr>
        <p:xfrm>
          <a:off x="5292080" y="4389641"/>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5292080" y="438964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943302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96</a:t>
            </a:fld>
            <a:endParaRPr lang="en-AU" dirty="0"/>
          </a:p>
        </p:txBody>
      </p:sp>
      <p:sp>
        <p:nvSpPr>
          <p:cNvPr id="3" name="TextBox 2">
            <a:extLst>
              <a:ext uri="{FF2B5EF4-FFF2-40B4-BE49-F238E27FC236}">
                <a16:creationId xmlns:a16="http://schemas.microsoft.com/office/drawing/2014/main" id="{9A21534B-B364-7ED0-36F5-D269F194B93A}"/>
              </a:ext>
            </a:extLst>
          </p:cNvPr>
          <p:cNvSpPr txBox="1"/>
          <p:nvPr/>
        </p:nvSpPr>
        <p:spPr>
          <a:xfrm>
            <a:off x="611560" y="1484784"/>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System Test</a:t>
            </a:r>
            <a:endParaRPr lang="en-US" sz="2800" dirty="0"/>
          </a:p>
        </p:txBody>
      </p:sp>
      <p:sp>
        <p:nvSpPr>
          <p:cNvPr id="7" name="TextBox 6">
            <a:extLst>
              <a:ext uri="{FF2B5EF4-FFF2-40B4-BE49-F238E27FC236}">
                <a16:creationId xmlns:a16="http://schemas.microsoft.com/office/drawing/2014/main" id="{6CAF85AF-7EF1-978D-7F5C-2F60FA6F385D}"/>
              </a:ext>
            </a:extLst>
          </p:cNvPr>
          <p:cNvSpPr txBox="1"/>
          <p:nvPr/>
        </p:nvSpPr>
        <p:spPr>
          <a:xfrm>
            <a:off x="611560" y="2136338"/>
            <a:ext cx="8352928" cy="2554545"/>
          </a:xfrm>
          <a:prstGeom prst="rect">
            <a:avLst/>
          </a:prstGeom>
          <a:noFill/>
        </p:spPr>
        <p:txBody>
          <a:bodyPr wrap="square">
            <a:spAutoFit/>
          </a:bodyPr>
          <a:lstStyle/>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System testing consists of technical tests and performance-related tests.</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The technical tests aim to validate that the technical components of the production environment are working properly. </a:t>
            </a:r>
          </a:p>
          <a:p>
            <a:pPr marL="342900" indent="-342900">
              <a:buFont typeface="Wingdings" panose="05000000000000000000" pitchFamily="2" charset="2"/>
              <a:buChar char="q"/>
            </a:pPr>
            <a:endParaRPr lang="en-US" sz="2000" dirty="0"/>
          </a:p>
        </p:txBody>
      </p:sp>
      <p:graphicFrame>
        <p:nvGraphicFramePr>
          <p:cNvPr id="2" name="Object 1">
            <a:extLst>
              <a:ext uri="{FF2B5EF4-FFF2-40B4-BE49-F238E27FC236}">
                <a16:creationId xmlns:a16="http://schemas.microsoft.com/office/drawing/2014/main" id="{41A6760B-2978-1225-3C92-20B920CDF40C}"/>
              </a:ext>
            </a:extLst>
          </p:cNvPr>
          <p:cNvGraphicFramePr>
            <a:graphicFrameLocks noChangeAspect="1"/>
          </p:cNvGraphicFramePr>
          <p:nvPr>
            <p:extLst>
              <p:ext uri="{D42A27DB-BD31-4B8C-83A1-F6EECF244321}">
                <p14:modId xmlns:p14="http://schemas.microsoft.com/office/powerpoint/2010/main" val="136033755"/>
              </p:ext>
            </p:extLst>
          </p:nvPr>
        </p:nvGraphicFramePr>
        <p:xfrm>
          <a:off x="4304328" y="4568738"/>
          <a:ext cx="914400" cy="1062828"/>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2" name="Object 1">
                        <a:extLst>
                          <a:ext uri="{FF2B5EF4-FFF2-40B4-BE49-F238E27FC236}">
                            <a16:creationId xmlns:a16="http://schemas.microsoft.com/office/drawing/2014/main" id="{4037B371-A0A8-39CD-3974-6EF8D0ECACA3}"/>
                          </a:ext>
                        </a:extLst>
                      </p:cNvPr>
                      <p:cNvPicPr/>
                      <p:nvPr/>
                    </p:nvPicPr>
                    <p:blipFill>
                      <a:blip r:embed="rId3"/>
                      <a:stretch>
                        <a:fillRect/>
                      </a:stretch>
                    </p:blipFill>
                    <p:spPr>
                      <a:xfrm>
                        <a:off x="4304328" y="4568738"/>
                        <a:ext cx="914400" cy="1062828"/>
                      </a:xfrm>
                      <a:prstGeom prst="rect">
                        <a:avLst/>
                      </a:prstGeom>
                    </p:spPr>
                  </p:pic>
                </p:oleObj>
              </mc:Fallback>
            </mc:AlternateContent>
          </a:graphicData>
        </a:graphic>
      </p:graphicFrame>
    </p:spTree>
    <p:extLst>
      <p:ext uri="{BB962C8B-B14F-4D97-AF65-F5344CB8AC3E}">
        <p14:creationId xmlns:p14="http://schemas.microsoft.com/office/powerpoint/2010/main" val="3593856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97</a:t>
            </a:fld>
            <a:endParaRPr lang="en-AU" dirty="0"/>
          </a:p>
        </p:txBody>
      </p:sp>
      <p:sp>
        <p:nvSpPr>
          <p:cNvPr id="3" name="TextBox 2">
            <a:extLst>
              <a:ext uri="{FF2B5EF4-FFF2-40B4-BE49-F238E27FC236}">
                <a16:creationId xmlns:a16="http://schemas.microsoft.com/office/drawing/2014/main" id="{E71BF5EB-F014-4908-7E0B-313DFAD1BA16}"/>
              </a:ext>
            </a:extLst>
          </p:cNvPr>
          <p:cNvSpPr txBox="1"/>
          <p:nvPr/>
        </p:nvSpPr>
        <p:spPr>
          <a:xfrm>
            <a:off x="467544" y="1052736"/>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System Test </a:t>
            </a:r>
            <a:r>
              <a:rPr lang="en-US" sz="2800" b="1" dirty="0" err="1">
                <a:latin typeface="Arial" panose="020B0604020202020204" pitchFamily="34" charset="0"/>
                <a:cs typeface="Arial" panose="020B0604020202020204" pitchFamily="34" charset="0"/>
              </a:rPr>
              <a:t>cont</a:t>
            </a:r>
            <a:r>
              <a:rPr lang="en-US" sz="2800" b="1" dirty="0">
                <a:latin typeface="Arial" panose="020B0604020202020204" pitchFamily="34" charset="0"/>
                <a:cs typeface="Arial" panose="020B0604020202020204" pitchFamily="34" charset="0"/>
              </a:rPr>
              <a:t>…</a:t>
            </a:r>
            <a:endParaRPr lang="en-US" sz="2800" dirty="0"/>
          </a:p>
        </p:txBody>
      </p:sp>
      <p:sp>
        <p:nvSpPr>
          <p:cNvPr id="7" name="TextBox 6">
            <a:extLst>
              <a:ext uri="{FF2B5EF4-FFF2-40B4-BE49-F238E27FC236}">
                <a16:creationId xmlns:a16="http://schemas.microsoft.com/office/drawing/2014/main" id="{D1306D59-8CD0-5B2D-4588-AB1A8284D5A1}"/>
              </a:ext>
            </a:extLst>
          </p:cNvPr>
          <p:cNvSpPr txBox="1"/>
          <p:nvPr/>
        </p:nvSpPr>
        <p:spPr>
          <a:xfrm>
            <a:off x="467544" y="1859339"/>
            <a:ext cx="7992888" cy="2554545"/>
          </a:xfrm>
          <a:prstGeom prst="rect">
            <a:avLst/>
          </a:prstGeom>
          <a:noFill/>
        </p:spPr>
        <p:txBody>
          <a:bodyPr wrap="square">
            <a:spAutoFit/>
          </a:bodyPr>
          <a:lstStyle/>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These tests include validating the system administration procedures, failure recovery, and disaster recovery.</a:t>
            </a:r>
          </a:p>
          <a:p>
            <a:pPr marL="342900" indent="-342900">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performance-related tests include volume and stress testing of business transactions and business transaction input/output using printer and fax devices.</a:t>
            </a:r>
          </a:p>
          <a:p>
            <a:pPr marL="342900" indent="-342900">
              <a:buFont typeface="Wingdings" panose="05000000000000000000" pitchFamily="2" charset="2"/>
              <a:buChar char="Ø"/>
            </a:pPr>
            <a:endParaRPr lang="en-US" sz="2000" dirty="0"/>
          </a:p>
        </p:txBody>
      </p:sp>
    </p:spTree>
    <p:extLst>
      <p:ext uri="{BB962C8B-B14F-4D97-AF65-F5344CB8AC3E}">
        <p14:creationId xmlns:p14="http://schemas.microsoft.com/office/powerpoint/2010/main" val="1870890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98</a:t>
            </a:fld>
            <a:endParaRPr lang="en-AU" dirty="0"/>
          </a:p>
        </p:txBody>
      </p:sp>
      <p:sp>
        <p:nvSpPr>
          <p:cNvPr id="3" name="TextBox 2">
            <a:extLst>
              <a:ext uri="{FF2B5EF4-FFF2-40B4-BE49-F238E27FC236}">
                <a16:creationId xmlns:a16="http://schemas.microsoft.com/office/drawing/2014/main" id="{DEC74C30-CEE2-9039-3EAD-D1C459C4FB4B}"/>
              </a:ext>
            </a:extLst>
          </p:cNvPr>
          <p:cNvSpPr txBox="1"/>
          <p:nvPr/>
        </p:nvSpPr>
        <p:spPr>
          <a:xfrm>
            <a:off x="539552" y="1484784"/>
            <a:ext cx="460716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Technical Test</a:t>
            </a:r>
            <a:endParaRPr lang="en-US" sz="2800" dirty="0"/>
          </a:p>
        </p:txBody>
      </p:sp>
      <p:sp>
        <p:nvSpPr>
          <p:cNvPr id="7" name="TextBox 6">
            <a:extLst>
              <a:ext uri="{FF2B5EF4-FFF2-40B4-BE49-F238E27FC236}">
                <a16:creationId xmlns:a16="http://schemas.microsoft.com/office/drawing/2014/main" id="{F4F73FF5-53EB-EBC8-BACD-6BDFBD216AEA}"/>
              </a:ext>
            </a:extLst>
          </p:cNvPr>
          <p:cNvSpPr txBox="1"/>
          <p:nvPr/>
        </p:nvSpPr>
        <p:spPr>
          <a:xfrm>
            <a:off x="539552" y="2181857"/>
            <a:ext cx="6408712" cy="2246769"/>
          </a:xfrm>
          <a:prstGeom prst="rect">
            <a:avLst/>
          </a:prstGeom>
          <a:noFill/>
        </p:spPr>
        <p:txBody>
          <a:bodyPr wrap="square">
            <a:spAutoFit/>
          </a:bodyPr>
          <a:lstStyle/>
          <a:p>
            <a:pPr marL="342900" indent="-342900">
              <a:buFont typeface="Wingdings" panose="05000000000000000000" pitchFamily="2" charset="2"/>
              <a:buChar char="q"/>
            </a:pPr>
            <a:endParaRPr lang="en-US" sz="2000" b="1" dirty="0"/>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Failure Test</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Disaster Recovery Test</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Backup and Restore the Test</a:t>
            </a:r>
          </a:p>
          <a:p>
            <a:pPr marL="342900" indent="-342900">
              <a:buFont typeface="Wingdings" panose="05000000000000000000" pitchFamily="2" charset="2"/>
              <a:buChar char="q"/>
            </a:pPr>
            <a:endParaRPr lang="en-US" sz="2000" b="1" dirty="0"/>
          </a:p>
        </p:txBody>
      </p:sp>
    </p:spTree>
    <p:extLst>
      <p:ext uri="{BB962C8B-B14F-4D97-AF65-F5344CB8AC3E}">
        <p14:creationId xmlns:p14="http://schemas.microsoft.com/office/powerpoint/2010/main" val="23823389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dirty="0"/>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99</a:t>
            </a:fld>
            <a:endParaRPr lang="en-AU" dirty="0"/>
          </a:p>
        </p:txBody>
      </p:sp>
      <p:sp>
        <p:nvSpPr>
          <p:cNvPr id="3" name="TextBox 2">
            <a:extLst>
              <a:ext uri="{FF2B5EF4-FFF2-40B4-BE49-F238E27FC236}">
                <a16:creationId xmlns:a16="http://schemas.microsoft.com/office/drawing/2014/main" id="{84D64DFA-5144-30EA-D0DF-12EAB75FC748}"/>
              </a:ext>
            </a:extLst>
          </p:cNvPr>
          <p:cNvSpPr txBox="1"/>
          <p:nvPr/>
        </p:nvSpPr>
        <p:spPr>
          <a:xfrm>
            <a:off x="323528" y="1124744"/>
            <a:ext cx="4607168"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Technical Test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dirty="0"/>
          </a:p>
        </p:txBody>
      </p:sp>
      <p:sp>
        <p:nvSpPr>
          <p:cNvPr id="7" name="TextBox 6">
            <a:extLst>
              <a:ext uri="{FF2B5EF4-FFF2-40B4-BE49-F238E27FC236}">
                <a16:creationId xmlns:a16="http://schemas.microsoft.com/office/drawing/2014/main" id="{C468CA33-1FE4-8303-1BA8-38709DEFFD76}"/>
              </a:ext>
            </a:extLst>
          </p:cNvPr>
          <p:cNvSpPr txBox="1"/>
          <p:nvPr/>
        </p:nvSpPr>
        <p:spPr>
          <a:xfrm>
            <a:off x="323528" y="2132856"/>
            <a:ext cx="4607168" cy="2246769"/>
          </a:xfrm>
          <a:prstGeom prst="rect">
            <a:avLst/>
          </a:prstGeom>
          <a:noFill/>
        </p:spPr>
        <p:txBody>
          <a:bodyPr wrap="square">
            <a:spAutoFit/>
          </a:bodyPr>
          <a:lstStyle/>
          <a:p>
            <a:pPr marL="342900" indent="-342900">
              <a:buFont typeface="Wingdings" panose="05000000000000000000" pitchFamily="2" charset="2"/>
              <a:buChar char="q"/>
            </a:pPr>
            <a:endParaRPr lang="en-US" sz="2000" b="1" dirty="0"/>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System Administration Test</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Printing and Fax Test</a:t>
            </a:r>
          </a:p>
          <a:p>
            <a:pPr marL="342900" indent="-342900">
              <a:buFont typeface="Wingdings" panose="05000000000000000000" pitchFamily="2" charset="2"/>
              <a:buChar char="q"/>
            </a:pPr>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b="1" dirty="0">
                <a:latin typeface="Arial" panose="020B0604020202020204" pitchFamily="34" charset="0"/>
                <a:cs typeface="Arial" panose="020B0604020202020204" pitchFamily="34" charset="0"/>
              </a:rPr>
              <a:t>Going Live Check</a:t>
            </a:r>
          </a:p>
          <a:p>
            <a:pPr marL="342900" indent="-342900">
              <a:buFont typeface="Wingdings" panose="05000000000000000000" pitchFamily="2" charset="2"/>
              <a:buChar char="q"/>
            </a:pPr>
            <a:endParaRPr lang="en-US" sz="2000" dirty="0"/>
          </a:p>
        </p:txBody>
      </p:sp>
    </p:spTree>
    <p:extLst>
      <p:ext uri="{BB962C8B-B14F-4D97-AF65-F5344CB8AC3E}">
        <p14:creationId xmlns:p14="http://schemas.microsoft.com/office/powerpoint/2010/main" val="1922943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8727</TotalTime>
  <Words>8130</Words>
  <Application>Microsoft Office PowerPoint</Application>
  <PresentationFormat>On-screen Show (4:3)</PresentationFormat>
  <Paragraphs>1215</Paragraphs>
  <Slides>133</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7</vt:i4>
      </vt:variant>
      <vt:variant>
        <vt:lpstr>Slide Titles</vt:lpstr>
      </vt:variant>
      <vt:variant>
        <vt:i4>133</vt:i4>
      </vt:variant>
    </vt:vector>
  </HeadingPairs>
  <TitlesOfParts>
    <vt:vector size="149" baseType="lpstr">
      <vt:lpstr>Apple Chancery</vt:lpstr>
      <vt:lpstr>Arial</vt:lpstr>
      <vt:lpstr>Arial Black</vt:lpstr>
      <vt:lpstr>Calibri</vt:lpstr>
      <vt:lpstr>Century</vt:lpstr>
      <vt:lpstr>Times New Roman</vt:lpstr>
      <vt:lpstr>Verdana</vt:lpstr>
      <vt:lpstr>Wingdings</vt:lpstr>
      <vt:lpstr>Office Theme</vt:lpstr>
      <vt:lpstr>Packager Shell Object</vt:lpstr>
      <vt:lpstr>Document</vt:lpstr>
      <vt:lpstr>Acrobat Document</vt:lpstr>
      <vt:lpstr>Worksheet</vt:lpstr>
      <vt:lpstr>Package</vt:lpstr>
      <vt:lpstr>Microsoft Word Document</vt:lpstr>
      <vt:lpstr>Microsoft Excel 97-2003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KFUPM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Abdullah</dc:creator>
  <cp:lastModifiedBy>rasham majachani</cp:lastModifiedBy>
  <cp:revision>528</cp:revision>
  <cp:lastPrinted>2020-09-02T06:00:26Z</cp:lastPrinted>
  <dcterms:created xsi:type="dcterms:W3CDTF">2009-07-12T19:40:29Z</dcterms:created>
  <dcterms:modified xsi:type="dcterms:W3CDTF">2023-02-17T01:02:39Z</dcterms:modified>
</cp:coreProperties>
</file>