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3915A-C50E-0F48-D122-CE87A6BEC795}" v="297" dt="2023-02-24T19:01:52.484"/>
    <p1510:client id="{0B2EFFB3-8048-4939-82BF-D8895F5CEFCE}" v="65" dt="2023-02-23T19:50:34.599"/>
    <p1510:client id="{20D6E57C-60A4-46C5-A9BD-78B1DC1D52D3}" v="2984" dt="2023-02-23T18:06:07.667"/>
    <p1510:client id="{3E8FA684-54AA-4453-9376-FF1CD5DE67DA}" v="71" dt="2023-02-24T19:55:59.659"/>
    <p1510:client id="{618330F1-9E5B-4D5D-990C-A25F0B362CE6}" v="496" dt="2023-02-24T19:21:35.970"/>
    <p1510:client id="{916F08FA-5112-4940-9AAC-3F7113DECC2C}" v="63" dt="2023-02-24T20:07:04.831"/>
    <p1510:client id="{A6C0657E-4200-4B96-ABB1-B25130788EED}" v="997" dt="2023-02-23T19:48:06.946"/>
    <p1510:client id="{AF593356-4FEB-4F0E-B1F5-8802E36F7A53}" v="1566" dt="2023-02-23T19:08:38.872"/>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3E8FA684-54AA-4453-9376-FF1CD5DE67DA}"/>
    <pc:docChg chg="modSld">
      <pc:chgData name="CHEN, KATHY (PGR)" userId="S::u2267086@live.warwick.ac.uk::33ad319c-faab-44e7-b730-ab3160d18fae" providerId="AD" clId="Web-{3E8FA684-54AA-4453-9376-FF1CD5DE67DA}" dt="2023-02-24T19:55:59.659" v="22" actId="20577"/>
      <pc:docMkLst>
        <pc:docMk/>
      </pc:docMkLst>
      <pc:sldChg chg="modSp">
        <pc:chgData name="CHEN, KATHY (PGR)" userId="S::u2267086@live.warwick.ac.uk::33ad319c-faab-44e7-b730-ab3160d18fae" providerId="AD" clId="Web-{3E8FA684-54AA-4453-9376-FF1CD5DE67DA}" dt="2023-02-24T19:55:02.767" v="1" actId="20577"/>
        <pc:sldMkLst>
          <pc:docMk/>
          <pc:sldMk cId="419606111" sldId="449"/>
        </pc:sldMkLst>
        <pc:spChg chg="mod">
          <ac:chgData name="CHEN, KATHY (PGR)" userId="S::u2267086@live.warwick.ac.uk::33ad319c-faab-44e7-b730-ab3160d18fae" providerId="AD" clId="Web-{3E8FA684-54AA-4453-9376-FF1CD5DE67DA}" dt="2023-02-24T19:55:02.767" v="1" actId="20577"/>
          <ac:spMkLst>
            <pc:docMk/>
            <pc:sldMk cId="419606111" sldId="449"/>
            <ac:spMk id="3" creationId="{6BBFEDCC-1B51-5E8D-72D3-3AE797F1178F}"/>
          </ac:spMkLst>
        </pc:spChg>
      </pc:sldChg>
      <pc:sldChg chg="modSp">
        <pc:chgData name="CHEN, KATHY (PGR)" userId="S::u2267086@live.warwick.ac.uk::33ad319c-faab-44e7-b730-ab3160d18fae" providerId="AD" clId="Web-{3E8FA684-54AA-4453-9376-FF1CD5DE67DA}" dt="2023-02-24T19:55:06.970" v="3" actId="20577"/>
        <pc:sldMkLst>
          <pc:docMk/>
          <pc:sldMk cId="546263679" sldId="450"/>
        </pc:sldMkLst>
        <pc:spChg chg="mod">
          <ac:chgData name="CHEN, KATHY (PGR)" userId="S::u2267086@live.warwick.ac.uk::33ad319c-faab-44e7-b730-ab3160d18fae" providerId="AD" clId="Web-{3E8FA684-54AA-4453-9376-FF1CD5DE67DA}" dt="2023-02-24T19:55:06.970" v="3" actId="20577"/>
          <ac:spMkLst>
            <pc:docMk/>
            <pc:sldMk cId="546263679" sldId="450"/>
            <ac:spMk id="7" creationId="{7EBA17EC-68BE-5A68-472A-4B0E6C21DA87}"/>
          </ac:spMkLst>
        </pc:spChg>
      </pc:sldChg>
      <pc:sldChg chg="modSp">
        <pc:chgData name="CHEN, KATHY (PGR)" userId="S::u2267086@live.warwick.ac.uk::33ad319c-faab-44e7-b730-ab3160d18fae" providerId="AD" clId="Web-{3E8FA684-54AA-4453-9376-FF1CD5DE67DA}" dt="2023-02-24T19:55:10.845" v="5" actId="20577"/>
        <pc:sldMkLst>
          <pc:docMk/>
          <pc:sldMk cId="2760062859" sldId="451"/>
        </pc:sldMkLst>
        <pc:spChg chg="mod">
          <ac:chgData name="CHEN, KATHY (PGR)" userId="S::u2267086@live.warwick.ac.uk::33ad319c-faab-44e7-b730-ab3160d18fae" providerId="AD" clId="Web-{3E8FA684-54AA-4453-9376-FF1CD5DE67DA}" dt="2023-02-24T19:55:10.845" v="5" actId="20577"/>
          <ac:spMkLst>
            <pc:docMk/>
            <pc:sldMk cId="2760062859" sldId="451"/>
            <ac:spMk id="7" creationId="{7EBA17EC-68BE-5A68-472A-4B0E6C21DA87}"/>
          </ac:spMkLst>
        </pc:spChg>
      </pc:sldChg>
      <pc:sldChg chg="modSp">
        <pc:chgData name="CHEN, KATHY (PGR)" userId="S::u2267086@live.warwick.ac.uk::33ad319c-faab-44e7-b730-ab3160d18fae" providerId="AD" clId="Web-{3E8FA684-54AA-4453-9376-FF1CD5DE67DA}" dt="2023-02-24T19:55:15.861" v="6" actId="20577"/>
        <pc:sldMkLst>
          <pc:docMk/>
          <pc:sldMk cId="4081498238" sldId="452"/>
        </pc:sldMkLst>
        <pc:spChg chg="mod">
          <ac:chgData name="CHEN, KATHY (PGR)" userId="S::u2267086@live.warwick.ac.uk::33ad319c-faab-44e7-b730-ab3160d18fae" providerId="AD" clId="Web-{3E8FA684-54AA-4453-9376-FF1CD5DE67DA}" dt="2023-02-24T19:55:15.861" v="6" actId="20577"/>
          <ac:spMkLst>
            <pc:docMk/>
            <pc:sldMk cId="4081498238" sldId="452"/>
            <ac:spMk id="7" creationId="{7EBA17EC-68BE-5A68-472A-4B0E6C21DA87}"/>
          </ac:spMkLst>
        </pc:spChg>
      </pc:sldChg>
      <pc:sldChg chg="modSp">
        <pc:chgData name="CHEN, KATHY (PGR)" userId="S::u2267086@live.warwick.ac.uk::33ad319c-faab-44e7-b730-ab3160d18fae" providerId="AD" clId="Web-{3E8FA684-54AA-4453-9376-FF1CD5DE67DA}" dt="2023-02-24T19:55:18.814" v="8" actId="20577"/>
        <pc:sldMkLst>
          <pc:docMk/>
          <pc:sldMk cId="477507639" sldId="453"/>
        </pc:sldMkLst>
        <pc:spChg chg="mod">
          <ac:chgData name="CHEN, KATHY (PGR)" userId="S::u2267086@live.warwick.ac.uk::33ad319c-faab-44e7-b730-ab3160d18fae" providerId="AD" clId="Web-{3E8FA684-54AA-4453-9376-FF1CD5DE67DA}" dt="2023-02-24T19:55:18.814" v="8" actId="20577"/>
          <ac:spMkLst>
            <pc:docMk/>
            <pc:sldMk cId="477507639" sldId="453"/>
            <ac:spMk id="7" creationId="{7EBA17EC-68BE-5A68-472A-4B0E6C21DA87}"/>
          </ac:spMkLst>
        </pc:spChg>
      </pc:sldChg>
      <pc:sldChg chg="modSp">
        <pc:chgData name="CHEN, KATHY (PGR)" userId="S::u2267086@live.warwick.ac.uk::33ad319c-faab-44e7-b730-ab3160d18fae" providerId="AD" clId="Web-{3E8FA684-54AA-4453-9376-FF1CD5DE67DA}" dt="2023-02-24T19:55:23.173" v="9" actId="20577"/>
        <pc:sldMkLst>
          <pc:docMk/>
          <pc:sldMk cId="558030446" sldId="454"/>
        </pc:sldMkLst>
        <pc:spChg chg="mod">
          <ac:chgData name="CHEN, KATHY (PGR)" userId="S::u2267086@live.warwick.ac.uk::33ad319c-faab-44e7-b730-ab3160d18fae" providerId="AD" clId="Web-{3E8FA684-54AA-4453-9376-FF1CD5DE67DA}" dt="2023-02-24T19:55:23.173" v="9" actId="20577"/>
          <ac:spMkLst>
            <pc:docMk/>
            <pc:sldMk cId="558030446" sldId="454"/>
            <ac:spMk id="7" creationId="{7EBA17EC-68BE-5A68-472A-4B0E6C21DA87}"/>
          </ac:spMkLst>
        </pc:spChg>
      </pc:sldChg>
      <pc:sldChg chg="modSp">
        <pc:chgData name="CHEN, KATHY (PGR)" userId="S::u2267086@live.warwick.ac.uk::33ad319c-faab-44e7-b730-ab3160d18fae" providerId="AD" clId="Web-{3E8FA684-54AA-4453-9376-FF1CD5DE67DA}" dt="2023-02-24T19:55:25.470" v="11" actId="20577"/>
        <pc:sldMkLst>
          <pc:docMk/>
          <pc:sldMk cId="2233946982" sldId="455"/>
        </pc:sldMkLst>
        <pc:spChg chg="mod">
          <ac:chgData name="CHEN, KATHY (PGR)" userId="S::u2267086@live.warwick.ac.uk::33ad319c-faab-44e7-b730-ab3160d18fae" providerId="AD" clId="Web-{3E8FA684-54AA-4453-9376-FF1CD5DE67DA}" dt="2023-02-24T19:55:25.470" v="11" actId="20577"/>
          <ac:spMkLst>
            <pc:docMk/>
            <pc:sldMk cId="2233946982" sldId="455"/>
            <ac:spMk id="7" creationId="{7EBA17EC-68BE-5A68-472A-4B0E6C21DA87}"/>
          </ac:spMkLst>
        </pc:spChg>
      </pc:sldChg>
      <pc:sldChg chg="modSp">
        <pc:chgData name="CHEN, KATHY (PGR)" userId="S::u2267086@live.warwick.ac.uk::33ad319c-faab-44e7-b730-ab3160d18fae" providerId="AD" clId="Web-{3E8FA684-54AA-4453-9376-FF1CD5DE67DA}" dt="2023-02-24T19:55:29.064" v="13" actId="20577"/>
        <pc:sldMkLst>
          <pc:docMk/>
          <pc:sldMk cId="818273014" sldId="456"/>
        </pc:sldMkLst>
        <pc:spChg chg="mod">
          <ac:chgData name="CHEN, KATHY (PGR)" userId="S::u2267086@live.warwick.ac.uk::33ad319c-faab-44e7-b730-ab3160d18fae" providerId="AD" clId="Web-{3E8FA684-54AA-4453-9376-FF1CD5DE67DA}" dt="2023-02-24T19:55:29.064" v="13" actId="20577"/>
          <ac:spMkLst>
            <pc:docMk/>
            <pc:sldMk cId="818273014" sldId="456"/>
            <ac:spMk id="7" creationId="{7EBA17EC-68BE-5A68-472A-4B0E6C21DA87}"/>
          </ac:spMkLst>
        </pc:spChg>
      </pc:sldChg>
      <pc:sldChg chg="modSp">
        <pc:chgData name="CHEN, KATHY (PGR)" userId="S::u2267086@live.warwick.ac.uk::33ad319c-faab-44e7-b730-ab3160d18fae" providerId="AD" clId="Web-{3E8FA684-54AA-4453-9376-FF1CD5DE67DA}" dt="2023-02-24T19:55:32.783" v="14" actId="20577"/>
        <pc:sldMkLst>
          <pc:docMk/>
          <pc:sldMk cId="1266809571" sldId="457"/>
        </pc:sldMkLst>
        <pc:spChg chg="mod">
          <ac:chgData name="CHEN, KATHY (PGR)" userId="S::u2267086@live.warwick.ac.uk::33ad319c-faab-44e7-b730-ab3160d18fae" providerId="AD" clId="Web-{3E8FA684-54AA-4453-9376-FF1CD5DE67DA}" dt="2023-02-24T19:55:32.783" v="14" actId="20577"/>
          <ac:spMkLst>
            <pc:docMk/>
            <pc:sldMk cId="1266809571" sldId="457"/>
            <ac:spMk id="7" creationId="{7EBA17EC-68BE-5A68-472A-4B0E6C21DA87}"/>
          </ac:spMkLst>
        </pc:spChg>
      </pc:sldChg>
      <pc:sldChg chg="modSp">
        <pc:chgData name="CHEN, KATHY (PGR)" userId="S::u2267086@live.warwick.ac.uk::33ad319c-faab-44e7-b730-ab3160d18fae" providerId="AD" clId="Web-{3E8FA684-54AA-4453-9376-FF1CD5DE67DA}" dt="2023-02-24T19:55:34.799" v="15" actId="20577"/>
        <pc:sldMkLst>
          <pc:docMk/>
          <pc:sldMk cId="3784122713" sldId="458"/>
        </pc:sldMkLst>
        <pc:spChg chg="mod">
          <ac:chgData name="CHEN, KATHY (PGR)" userId="S::u2267086@live.warwick.ac.uk::33ad319c-faab-44e7-b730-ab3160d18fae" providerId="AD" clId="Web-{3E8FA684-54AA-4453-9376-FF1CD5DE67DA}" dt="2023-02-24T19:55:34.799" v="15" actId="20577"/>
          <ac:spMkLst>
            <pc:docMk/>
            <pc:sldMk cId="3784122713" sldId="458"/>
            <ac:spMk id="7" creationId="{7EBA17EC-68BE-5A68-472A-4B0E6C21DA87}"/>
          </ac:spMkLst>
        </pc:spChg>
      </pc:sldChg>
      <pc:sldChg chg="modSp">
        <pc:chgData name="CHEN, KATHY (PGR)" userId="S::u2267086@live.warwick.ac.uk::33ad319c-faab-44e7-b730-ab3160d18fae" providerId="AD" clId="Web-{3E8FA684-54AA-4453-9376-FF1CD5DE67DA}" dt="2023-02-24T19:55:39.158" v="16" actId="20577"/>
        <pc:sldMkLst>
          <pc:docMk/>
          <pc:sldMk cId="2808208696" sldId="459"/>
        </pc:sldMkLst>
        <pc:spChg chg="mod">
          <ac:chgData name="CHEN, KATHY (PGR)" userId="S::u2267086@live.warwick.ac.uk::33ad319c-faab-44e7-b730-ab3160d18fae" providerId="AD" clId="Web-{3E8FA684-54AA-4453-9376-FF1CD5DE67DA}" dt="2023-02-24T19:55:39.158" v="16" actId="20577"/>
          <ac:spMkLst>
            <pc:docMk/>
            <pc:sldMk cId="2808208696" sldId="459"/>
            <ac:spMk id="7" creationId="{7EBA17EC-68BE-5A68-472A-4B0E6C21DA87}"/>
          </ac:spMkLst>
        </pc:spChg>
      </pc:sldChg>
      <pc:sldChg chg="modSp">
        <pc:chgData name="CHEN, KATHY (PGR)" userId="S::u2267086@live.warwick.ac.uk::33ad319c-faab-44e7-b730-ab3160d18fae" providerId="AD" clId="Web-{3E8FA684-54AA-4453-9376-FF1CD5DE67DA}" dt="2023-02-24T19:55:42.565" v="17" actId="20577"/>
        <pc:sldMkLst>
          <pc:docMk/>
          <pc:sldMk cId="3468269449" sldId="460"/>
        </pc:sldMkLst>
        <pc:spChg chg="mod">
          <ac:chgData name="CHEN, KATHY (PGR)" userId="S::u2267086@live.warwick.ac.uk::33ad319c-faab-44e7-b730-ab3160d18fae" providerId="AD" clId="Web-{3E8FA684-54AA-4453-9376-FF1CD5DE67DA}" dt="2023-02-24T19:55:42.565" v="17" actId="20577"/>
          <ac:spMkLst>
            <pc:docMk/>
            <pc:sldMk cId="3468269449" sldId="460"/>
            <ac:spMk id="7" creationId="{7EBA17EC-68BE-5A68-472A-4B0E6C21DA87}"/>
          </ac:spMkLst>
        </pc:spChg>
      </pc:sldChg>
      <pc:sldChg chg="modSp">
        <pc:chgData name="CHEN, KATHY (PGR)" userId="S::u2267086@live.warwick.ac.uk::33ad319c-faab-44e7-b730-ab3160d18fae" providerId="AD" clId="Web-{3E8FA684-54AA-4453-9376-FF1CD5DE67DA}" dt="2023-02-24T19:55:46.205" v="18" actId="20577"/>
        <pc:sldMkLst>
          <pc:docMk/>
          <pc:sldMk cId="3735487824" sldId="461"/>
        </pc:sldMkLst>
        <pc:spChg chg="mod">
          <ac:chgData name="CHEN, KATHY (PGR)" userId="S::u2267086@live.warwick.ac.uk::33ad319c-faab-44e7-b730-ab3160d18fae" providerId="AD" clId="Web-{3E8FA684-54AA-4453-9376-FF1CD5DE67DA}" dt="2023-02-24T19:55:46.205" v="18" actId="20577"/>
          <ac:spMkLst>
            <pc:docMk/>
            <pc:sldMk cId="3735487824" sldId="461"/>
            <ac:spMk id="7" creationId="{7EBA17EC-68BE-5A68-472A-4B0E6C21DA87}"/>
          </ac:spMkLst>
        </pc:spChg>
      </pc:sldChg>
      <pc:sldChg chg="modSp">
        <pc:chgData name="CHEN, KATHY (PGR)" userId="S::u2267086@live.warwick.ac.uk::33ad319c-faab-44e7-b730-ab3160d18fae" providerId="AD" clId="Web-{3E8FA684-54AA-4453-9376-FF1CD5DE67DA}" dt="2023-02-24T19:55:49.033" v="19" actId="20577"/>
        <pc:sldMkLst>
          <pc:docMk/>
          <pc:sldMk cId="2143784245" sldId="462"/>
        </pc:sldMkLst>
        <pc:spChg chg="mod">
          <ac:chgData name="CHEN, KATHY (PGR)" userId="S::u2267086@live.warwick.ac.uk::33ad319c-faab-44e7-b730-ab3160d18fae" providerId="AD" clId="Web-{3E8FA684-54AA-4453-9376-FF1CD5DE67DA}" dt="2023-02-24T19:55:49.033" v="19" actId="20577"/>
          <ac:spMkLst>
            <pc:docMk/>
            <pc:sldMk cId="2143784245" sldId="462"/>
            <ac:spMk id="7" creationId="{7EBA17EC-68BE-5A68-472A-4B0E6C21DA87}"/>
          </ac:spMkLst>
        </pc:spChg>
      </pc:sldChg>
      <pc:sldChg chg="modSp">
        <pc:chgData name="CHEN, KATHY (PGR)" userId="S::u2267086@live.warwick.ac.uk::33ad319c-faab-44e7-b730-ab3160d18fae" providerId="AD" clId="Web-{3E8FA684-54AA-4453-9376-FF1CD5DE67DA}" dt="2023-02-24T19:55:52.455" v="20" actId="20577"/>
        <pc:sldMkLst>
          <pc:docMk/>
          <pc:sldMk cId="3515668931" sldId="463"/>
        </pc:sldMkLst>
        <pc:spChg chg="mod">
          <ac:chgData name="CHEN, KATHY (PGR)" userId="S::u2267086@live.warwick.ac.uk::33ad319c-faab-44e7-b730-ab3160d18fae" providerId="AD" clId="Web-{3E8FA684-54AA-4453-9376-FF1CD5DE67DA}" dt="2023-02-24T19:55:52.455" v="20" actId="20577"/>
          <ac:spMkLst>
            <pc:docMk/>
            <pc:sldMk cId="3515668931" sldId="463"/>
            <ac:spMk id="7" creationId="{7EBA17EC-68BE-5A68-472A-4B0E6C21DA87}"/>
          </ac:spMkLst>
        </pc:spChg>
      </pc:sldChg>
      <pc:sldChg chg="modSp">
        <pc:chgData name="CHEN, KATHY (PGR)" userId="S::u2267086@live.warwick.ac.uk::33ad319c-faab-44e7-b730-ab3160d18fae" providerId="AD" clId="Web-{3E8FA684-54AA-4453-9376-FF1CD5DE67DA}" dt="2023-02-24T19:55:55.955" v="21" actId="20577"/>
        <pc:sldMkLst>
          <pc:docMk/>
          <pc:sldMk cId="832004715" sldId="464"/>
        </pc:sldMkLst>
        <pc:spChg chg="mod">
          <ac:chgData name="CHEN, KATHY (PGR)" userId="S::u2267086@live.warwick.ac.uk::33ad319c-faab-44e7-b730-ab3160d18fae" providerId="AD" clId="Web-{3E8FA684-54AA-4453-9376-FF1CD5DE67DA}" dt="2023-02-24T19:55:55.955" v="21" actId="20577"/>
          <ac:spMkLst>
            <pc:docMk/>
            <pc:sldMk cId="832004715" sldId="464"/>
            <ac:spMk id="7" creationId="{7EBA17EC-68BE-5A68-472A-4B0E6C21DA87}"/>
          </ac:spMkLst>
        </pc:spChg>
      </pc:sldChg>
      <pc:sldChg chg="modSp">
        <pc:chgData name="CHEN, KATHY (PGR)" userId="S::u2267086@live.warwick.ac.uk::33ad319c-faab-44e7-b730-ab3160d18fae" providerId="AD" clId="Web-{3E8FA684-54AA-4453-9376-FF1CD5DE67DA}" dt="2023-02-24T19:55:59.659" v="22" actId="20577"/>
        <pc:sldMkLst>
          <pc:docMk/>
          <pc:sldMk cId="3514986987" sldId="465"/>
        </pc:sldMkLst>
        <pc:spChg chg="mod">
          <ac:chgData name="CHEN, KATHY (PGR)" userId="S::u2267086@live.warwick.ac.uk::33ad319c-faab-44e7-b730-ab3160d18fae" providerId="AD" clId="Web-{3E8FA684-54AA-4453-9376-FF1CD5DE67DA}" dt="2023-02-24T19:55:59.659" v="22" actId="20577"/>
          <ac:spMkLst>
            <pc:docMk/>
            <pc:sldMk cId="3514986987" sldId="465"/>
            <ac:spMk id="7" creationId="{7EBA17EC-68BE-5A68-472A-4B0E6C21DA87}"/>
          </ac:spMkLst>
        </pc:sp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clId="Web-{916F08FA-5112-4940-9AAC-3F7113DECC2C}"/>
    <pc:docChg chg="modSld">
      <pc:chgData name="" userId="" providerId="" clId="Web-{916F08FA-5112-4940-9AAC-3F7113DECC2C}" dt="2023-02-24T20:05:53.608" v="1" actId="20577"/>
      <pc:docMkLst>
        <pc:docMk/>
      </pc:docMkLst>
      <pc:sldChg chg="modSp">
        <pc:chgData name="" userId="" providerId="" clId="Web-{916F08FA-5112-4940-9AAC-3F7113DECC2C}" dt="2023-02-24T20:05:53.608" v="1" actId="20577"/>
        <pc:sldMkLst>
          <pc:docMk/>
          <pc:sldMk cId="419606111" sldId="449"/>
        </pc:sldMkLst>
        <pc:spChg chg="mod">
          <ac:chgData name="" userId="" providerId="" clId="Web-{916F08FA-5112-4940-9AAC-3F7113DECC2C}" dt="2023-02-24T20:05:53.608" v="1" actId="20577"/>
          <ac:spMkLst>
            <pc:docMk/>
            <pc:sldMk cId="419606111" sldId="449"/>
            <ac:spMk id="3" creationId="{6BBFEDCC-1B51-5E8D-72D3-3AE797F1178F}"/>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3E8FA684-54AA-4453-9376-FF1CD5DE67DA}"/>
    <pc:docChg chg="modSld">
      <pc:chgData name="" userId="" providerId="" clId="Web-{3E8FA684-54AA-4453-9376-FF1CD5DE67DA}" dt="2023-02-24T19:54:46.532" v="2" actId="20577"/>
      <pc:docMkLst>
        <pc:docMk/>
      </pc:docMkLst>
      <pc:sldChg chg="modSp">
        <pc:chgData name="" userId="" providerId="" clId="Web-{3E8FA684-54AA-4453-9376-FF1CD5DE67DA}" dt="2023-02-24T19:54:46.532" v="2" actId="20577"/>
        <pc:sldMkLst>
          <pc:docMk/>
          <pc:sldMk cId="419606111" sldId="449"/>
        </pc:sldMkLst>
        <pc:spChg chg="mod">
          <ac:chgData name="" userId="" providerId="" clId="Web-{3E8FA684-54AA-4453-9376-FF1CD5DE67DA}" dt="2023-02-24T19:54:46.532" v="2" actId="20577"/>
          <ac:spMkLst>
            <pc:docMk/>
            <pc:sldMk cId="419606111" sldId="449"/>
            <ac:spMk id="3" creationId="{6BBFEDCC-1B51-5E8D-72D3-3AE797F1178F}"/>
          </ac:spMkLst>
        </pc:spChg>
        <pc:spChg chg="mod">
          <ac:chgData name="" userId="" providerId="" clId="Web-{3E8FA684-54AA-4453-9376-FF1CD5DE67DA}" dt="2023-02-24T19:54:43.57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916F08FA-5112-4940-9AAC-3F7113DECC2C}"/>
    <pc:docChg chg="modSld">
      <pc:chgData name="CHEN, KATHY (PGR)" userId="S::u2267086@live.warwick.ac.uk::33ad319c-faab-44e7-b730-ab3160d18fae" providerId="AD" clId="Web-{916F08FA-5112-4940-9AAC-3F7113DECC2C}" dt="2023-02-24T20:07:04.831" v="18" actId="20577"/>
      <pc:docMkLst>
        <pc:docMk/>
      </pc:docMkLst>
      <pc:sldChg chg="modSp">
        <pc:chgData name="CHEN, KATHY (PGR)" userId="S::u2267086@live.warwick.ac.uk::33ad319c-faab-44e7-b730-ab3160d18fae" providerId="AD" clId="Web-{916F08FA-5112-4940-9AAC-3F7113DECC2C}" dt="2023-02-24T20:05:55.296" v="1" actId="20577"/>
        <pc:sldMkLst>
          <pc:docMk/>
          <pc:sldMk cId="419606111" sldId="449"/>
        </pc:sldMkLst>
        <pc:spChg chg="mod">
          <ac:chgData name="CHEN, KATHY (PGR)" userId="S::u2267086@live.warwick.ac.uk::33ad319c-faab-44e7-b730-ab3160d18fae" providerId="AD" clId="Web-{916F08FA-5112-4940-9AAC-3F7113DECC2C}" dt="2023-02-24T20:05:55.296" v="1" actId="20577"/>
          <ac:spMkLst>
            <pc:docMk/>
            <pc:sldMk cId="419606111" sldId="449"/>
            <ac:spMk id="3" creationId="{6BBFEDCC-1B51-5E8D-72D3-3AE797F1178F}"/>
          </ac:spMkLst>
        </pc:spChg>
      </pc:sldChg>
      <pc:sldChg chg="modSp">
        <pc:chgData name="CHEN, KATHY (PGR)" userId="S::u2267086@live.warwick.ac.uk::33ad319c-faab-44e7-b730-ab3160d18fae" providerId="AD" clId="Web-{916F08FA-5112-4940-9AAC-3F7113DECC2C}" dt="2023-02-24T20:05:58.765" v="2" actId="20577"/>
        <pc:sldMkLst>
          <pc:docMk/>
          <pc:sldMk cId="546263679" sldId="450"/>
        </pc:sldMkLst>
        <pc:spChg chg="mod">
          <ac:chgData name="CHEN, KATHY (PGR)" userId="S::u2267086@live.warwick.ac.uk::33ad319c-faab-44e7-b730-ab3160d18fae" providerId="AD" clId="Web-{916F08FA-5112-4940-9AAC-3F7113DECC2C}" dt="2023-02-24T20:05:58.765" v="2" actId="20577"/>
          <ac:spMkLst>
            <pc:docMk/>
            <pc:sldMk cId="546263679" sldId="450"/>
            <ac:spMk id="2" creationId="{982EF65B-E84F-3387-CE22-0696805B70D3}"/>
          </ac:spMkLst>
        </pc:spChg>
      </pc:sldChg>
      <pc:sldChg chg="modSp">
        <pc:chgData name="CHEN, KATHY (PGR)" userId="S::u2267086@live.warwick.ac.uk::33ad319c-faab-44e7-b730-ab3160d18fae" providerId="AD" clId="Web-{916F08FA-5112-4940-9AAC-3F7113DECC2C}" dt="2023-02-24T20:06:01.687" v="3" actId="20577"/>
        <pc:sldMkLst>
          <pc:docMk/>
          <pc:sldMk cId="2760062859" sldId="451"/>
        </pc:sldMkLst>
        <pc:spChg chg="mod">
          <ac:chgData name="CHEN, KATHY (PGR)" userId="S::u2267086@live.warwick.ac.uk::33ad319c-faab-44e7-b730-ab3160d18fae" providerId="AD" clId="Web-{916F08FA-5112-4940-9AAC-3F7113DECC2C}" dt="2023-02-24T20:06:01.687" v="3" actId="20577"/>
          <ac:spMkLst>
            <pc:docMk/>
            <pc:sldMk cId="2760062859" sldId="451"/>
            <ac:spMk id="2" creationId="{982EF65B-E84F-3387-CE22-0696805B70D3}"/>
          </ac:spMkLst>
        </pc:spChg>
      </pc:sldChg>
      <pc:sldChg chg="modSp">
        <pc:chgData name="CHEN, KATHY (PGR)" userId="S::u2267086@live.warwick.ac.uk::33ad319c-faab-44e7-b730-ab3160d18fae" providerId="AD" clId="Web-{916F08FA-5112-4940-9AAC-3F7113DECC2C}" dt="2023-02-24T20:06:05.578" v="4" actId="20577"/>
        <pc:sldMkLst>
          <pc:docMk/>
          <pc:sldMk cId="4081498238" sldId="452"/>
        </pc:sldMkLst>
        <pc:spChg chg="mod">
          <ac:chgData name="CHEN, KATHY (PGR)" userId="S::u2267086@live.warwick.ac.uk::33ad319c-faab-44e7-b730-ab3160d18fae" providerId="AD" clId="Web-{916F08FA-5112-4940-9AAC-3F7113DECC2C}" dt="2023-02-24T20:06:05.578" v="4" actId="20577"/>
          <ac:spMkLst>
            <pc:docMk/>
            <pc:sldMk cId="4081498238" sldId="452"/>
            <ac:spMk id="2" creationId="{982EF65B-E84F-3387-CE22-0696805B70D3}"/>
          </ac:spMkLst>
        </pc:spChg>
      </pc:sldChg>
      <pc:sldChg chg="modSp">
        <pc:chgData name="CHEN, KATHY (PGR)" userId="S::u2267086@live.warwick.ac.uk::33ad319c-faab-44e7-b730-ab3160d18fae" providerId="AD" clId="Web-{916F08FA-5112-4940-9AAC-3F7113DECC2C}" dt="2023-02-24T20:06:09.406" v="5" actId="20577"/>
        <pc:sldMkLst>
          <pc:docMk/>
          <pc:sldMk cId="477507639" sldId="453"/>
        </pc:sldMkLst>
        <pc:spChg chg="mod">
          <ac:chgData name="CHEN, KATHY (PGR)" userId="S::u2267086@live.warwick.ac.uk::33ad319c-faab-44e7-b730-ab3160d18fae" providerId="AD" clId="Web-{916F08FA-5112-4940-9AAC-3F7113DECC2C}" dt="2023-02-24T20:06:09.406" v="5" actId="20577"/>
          <ac:spMkLst>
            <pc:docMk/>
            <pc:sldMk cId="477507639" sldId="453"/>
            <ac:spMk id="2" creationId="{982EF65B-E84F-3387-CE22-0696805B70D3}"/>
          </ac:spMkLst>
        </pc:spChg>
      </pc:sldChg>
      <pc:sldChg chg="modSp">
        <pc:chgData name="CHEN, KATHY (PGR)" userId="S::u2267086@live.warwick.ac.uk::33ad319c-faab-44e7-b730-ab3160d18fae" providerId="AD" clId="Web-{916F08FA-5112-4940-9AAC-3F7113DECC2C}" dt="2023-02-24T20:06:15.141" v="6" actId="20577"/>
        <pc:sldMkLst>
          <pc:docMk/>
          <pc:sldMk cId="558030446" sldId="454"/>
        </pc:sldMkLst>
        <pc:spChg chg="mod">
          <ac:chgData name="CHEN, KATHY (PGR)" userId="S::u2267086@live.warwick.ac.uk::33ad319c-faab-44e7-b730-ab3160d18fae" providerId="AD" clId="Web-{916F08FA-5112-4940-9AAC-3F7113DECC2C}" dt="2023-02-24T20:06:15.141" v="6" actId="20577"/>
          <ac:spMkLst>
            <pc:docMk/>
            <pc:sldMk cId="558030446" sldId="454"/>
            <ac:spMk id="2" creationId="{982EF65B-E84F-3387-CE22-0696805B70D3}"/>
          </ac:spMkLst>
        </pc:spChg>
      </pc:sldChg>
      <pc:sldChg chg="modSp">
        <pc:chgData name="CHEN, KATHY (PGR)" userId="S::u2267086@live.warwick.ac.uk::33ad319c-faab-44e7-b730-ab3160d18fae" providerId="AD" clId="Web-{916F08FA-5112-4940-9AAC-3F7113DECC2C}" dt="2023-02-24T20:06:18.516" v="7" actId="20577"/>
        <pc:sldMkLst>
          <pc:docMk/>
          <pc:sldMk cId="2233946982" sldId="455"/>
        </pc:sldMkLst>
        <pc:spChg chg="mod">
          <ac:chgData name="CHEN, KATHY (PGR)" userId="S::u2267086@live.warwick.ac.uk::33ad319c-faab-44e7-b730-ab3160d18fae" providerId="AD" clId="Web-{916F08FA-5112-4940-9AAC-3F7113DECC2C}" dt="2023-02-24T20:06:18.516" v="7" actId="20577"/>
          <ac:spMkLst>
            <pc:docMk/>
            <pc:sldMk cId="2233946982" sldId="455"/>
            <ac:spMk id="2" creationId="{982EF65B-E84F-3387-CE22-0696805B70D3}"/>
          </ac:spMkLst>
        </pc:spChg>
      </pc:sldChg>
      <pc:sldChg chg="modSp">
        <pc:chgData name="CHEN, KATHY (PGR)" userId="S::u2267086@live.warwick.ac.uk::33ad319c-faab-44e7-b730-ab3160d18fae" providerId="AD" clId="Web-{916F08FA-5112-4940-9AAC-3F7113DECC2C}" dt="2023-02-24T20:06:24.813" v="8" actId="20577"/>
        <pc:sldMkLst>
          <pc:docMk/>
          <pc:sldMk cId="818273014" sldId="456"/>
        </pc:sldMkLst>
        <pc:spChg chg="mod">
          <ac:chgData name="CHEN, KATHY (PGR)" userId="S::u2267086@live.warwick.ac.uk::33ad319c-faab-44e7-b730-ab3160d18fae" providerId="AD" clId="Web-{916F08FA-5112-4940-9AAC-3F7113DECC2C}" dt="2023-02-24T20:06:24.813" v="8" actId="20577"/>
          <ac:spMkLst>
            <pc:docMk/>
            <pc:sldMk cId="818273014" sldId="456"/>
            <ac:spMk id="2" creationId="{982EF65B-E84F-3387-CE22-0696805B70D3}"/>
          </ac:spMkLst>
        </pc:spChg>
      </pc:sldChg>
      <pc:sldChg chg="modSp">
        <pc:chgData name="CHEN, KATHY (PGR)" userId="S::u2267086@live.warwick.ac.uk::33ad319c-faab-44e7-b730-ab3160d18fae" providerId="AD" clId="Web-{916F08FA-5112-4940-9AAC-3F7113DECC2C}" dt="2023-02-24T20:06:27.907" v="9" actId="20577"/>
        <pc:sldMkLst>
          <pc:docMk/>
          <pc:sldMk cId="1266809571" sldId="457"/>
        </pc:sldMkLst>
        <pc:spChg chg="mod">
          <ac:chgData name="CHEN, KATHY (PGR)" userId="S::u2267086@live.warwick.ac.uk::33ad319c-faab-44e7-b730-ab3160d18fae" providerId="AD" clId="Web-{916F08FA-5112-4940-9AAC-3F7113DECC2C}" dt="2023-02-24T20:06:27.907" v="9" actId="20577"/>
          <ac:spMkLst>
            <pc:docMk/>
            <pc:sldMk cId="1266809571" sldId="457"/>
            <ac:spMk id="2" creationId="{982EF65B-E84F-3387-CE22-0696805B70D3}"/>
          </ac:spMkLst>
        </pc:spChg>
      </pc:sldChg>
      <pc:sldChg chg="modSp">
        <pc:chgData name="CHEN, KATHY (PGR)" userId="S::u2267086@live.warwick.ac.uk::33ad319c-faab-44e7-b730-ab3160d18fae" providerId="AD" clId="Web-{916F08FA-5112-4940-9AAC-3F7113DECC2C}" dt="2023-02-24T20:06:33.001" v="10" actId="20577"/>
        <pc:sldMkLst>
          <pc:docMk/>
          <pc:sldMk cId="3784122713" sldId="458"/>
        </pc:sldMkLst>
        <pc:spChg chg="mod">
          <ac:chgData name="CHEN, KATHY (PGR)" userId="S::u2267086@live.warwick.ac.uk::33ad319c-faab-44e7-b730-ab3160d18fae" providerId="AD" clId="Web-{916F08FA-5112-4940-9AAC-3F7113DECC2C}" dt="2023-02-24T20:06:33.001" v="10" actId="20577"/>
          <ac:spMkLst>
            <pc:docMk/>
            <pc:sldMk cId="3784122713" sldId="458"/>
            <ac:spMk id="2" creationId="{982EF65B-E84F-3387-CE22-0696805B70D3}"/>
          </ac:spMkLst>
        </pc:spChg>
      </pc:sldChg>
      <pc:sldChg chg="modSp">
        <pc:chgData name="CHEN, KATHY (PGR)" userId="S::u2267086@live.warwick.ac.uk::33ad319c-faab-44e7-b730-ab3160d18fae" providerId="AD" clId="Web-{916F08FA-5112-4940-9AAC-3F7113DECC2C}" dt="2023-02-24T20:06:39.236" v="11" actId="20577"/>
        <pc:sldMkLst>
          <pc:docMk/>
          <pc:sldMk cId="2808208696" sldId="459"/>
        </pc:sldMkLst>
        <pc:spChg chg="mod">
          <ac:chgData name="CHEN, KATHY (PGR)" userId="S::u2267086@live.warwick.ac.uk::33ad319c-faab-44e7-b730-ab3160d18fae" providerId="AD" clId="Web-{916F08FA-5112-4940-9AAC-3F7113DECC2C}" dt="2023-02-24T20:06:39.236" v="11" actId="20577"/>
          <ac:spMkLst>
            <pc:docMk/>
            <pc:sldMk cId="2808208696" sldId="459"/>
            <ac:spMk id="2" creationId="{982EF65B-E84F-3387-CE22-0696805B70D3}"/>
          </ac:spMkLst>
        </pc:spChg>
      </pc:sldChg>
      <pc:sldChg chg="modSp">
        <pc:chgData name="CHEN, KATHY (PGR)" userId="S::u2267086@live.warwick.ac.uk::33ad319c-faab-44e7-b730-ab3160d18fae" providerId="AD" clId="Web-{916F08FA-5112-4940-9AAC-3F7113DECC2C}" dt="2023-02-24T20:06:44.518" v="12" actId="20577"/>
        <pc:sldMkLst>
          <pc:docMk/>
          <pc:sldMk cId="3468269449" sldId="460"/>
        </pc:sldMkLst>
        <pc:spChg chg="mod">
          <ac:chgData name="CHEN, KATHY (PGR)" userId="S::u2267086@live.warwick.ac.uk::33ad319c-faab-44e7-b730-ab3160d18fae" providerId="AD" clId="Web-{916F08FA-5112-4940-9AAC-3F7113DECC2C}" dt="2023-02-24T20:06:44.518" v="12" actId="20577"/>
          <ac:spMkLst>
            <pc:docMk/>
            <pc:sldMk cId="3468269449" sldId="460"/>
            <ac:spMk id="2" creationId="{982EF65B-E84F-3387-CE22-0696805B70D3}"/>
          </ac:spMkLst>
        </pc:spChg>
      </pc:sldChg>
      <pc:sldChg chg="modSp">
        <pc:chgData name="CHEN, KATHY (PGR)" userId="S::u2267086@live.warwick.ac.uk::33ad319c-faab-44e7-b730-ab3160d18fae" providerId="AD" clId="Web-{916F08FA-5112-4940-9AAC-3F7113DECC2C}" dt="2023-02-24T20:06:47.409" v="13" actId="20577"/>
        <pc:sldMkLst>
          <pc:docMk/>
          <pc:sldMk cId="3735487824" sldId="461"/>
        </pc:sldMkLst>
        <pc:spChg chg="mod">
          <ac:chgData name="CHEN, KATHY (PGR)" userId="S::u2267086@live.warwick.ac.uk::33ad319c-faab-44e7-b730-ab3160d18fae" providerId="AD" clId="Web-{916F08FA-5112-4940-9AAC-3F7113DECC2C}" dt="2023-02-24T20:06:47.409" v="13" actId="20577"/>
          <ac:spMkLst>
            <pc:docMk/>
            <pc:sldMk cId="3735487824" sldId="461"/>
            <ac:spMk id="2" creationId="{982EF65B-E84F-3387-CE22-0696805B70D3}"/>
          </ac:spMkLst>
        </pc:spChg>
      </pc:sldChg>
      <pc:sldChg chg="modSp">
        <pc:chgData name="CHEN, KATHY (PGR)" userId="S::u2267086@live.warwick.ac.uk::33ad319c-faab-44e7-b730-ab3160d18fae" providerId="AD" clId="Web-{916F08FA-5112-4940-9AAC-3F7113DECC2C}" dt="2023-02-24T20:06:51.284" v="14" actId="20577"/>
        <pc:sldMkLst>
          <pc:docMk/>
          <pc:sldMk cId="2143784245" sldId="462"/>
        </pc:sldMkLst>
        <pc:spChg chg="mod">
          <ac:chgData name="CHEN, KATHY (PGR)" userId="S::u2267086@live.warwick.ac.uk::33ad319c-faab-44e7-b730-ab3160d18fae" providerId="AD" clId="Web-{916F08FA-5112-4940-9AAC-3F7113DECC2C}" dt="2023-02-24T20:06:51.284" v="14" actId="20577"/>
          <ac:spMkLst>
            <pc:docMk/>
            <pc:sldMk cId="2143784245" sldId="462"/>
            <ac:spMk id="2" creationId="{982EF65B-E84F-3387-CE22-0696805B70D3}"/>
          </ac:spMkLst>
        </pc:spChg>
      </pc:sldChg>
      <pc:sldChg chg="modSp">
        <pc:chgData name="CHEN, KATHY (PGR)" userId="S::u2267086@live.warwick.ac.uk::33ad319c-faab-44e7-b730-ab3160d18fae" providerId="AD" clId="Web-{916F08FA-5112-4940-9AAC-3F7113DECC2C}" dt="2023-02-24T20:06:54.878" v="15" actId="20577"/>
        <pc:sldMkLst>
          <pc:docMk/>
          <pc:sldMk cId="3515668931" sldId="463"/>
        </pc:sldMkLst>
        <pc:spChg chg="mod">
          <ac:chgData name="CHEN, KATHY (PGR)" userId="S::u2267086@live.warwick.ac.uk::33ad319c-faab-44e7-b730-ab3160d18fae" providerId="AD" clId="Web-{916F08FA-5112-4940-9AAC-3F7113DECC2C}" dt="2023-02-24T20:06:54.878" v="15" actId="20577"/>
          <ac:spMkLst>
            <pc:docMk/>
            <pc:sldMk cId="3515668931" sldId="463"/>
            <ac:spMk id="2" creationId="{982EF65B-E84F-3387-CE22-0696805B70D3}"/>
          </ac:spMkLst>
        </pc:spChg>
      </pc:sldChg>
      <pc:sldChg chg="modSp">
        <pc:chgData name="CHEN, KATHY (PGR)" userId="S::u2267086@live.warwick.ac.uk::33ad319c-faab-44e7-b730-ab3160d18fae" providerId="AD" clId="Web-{916F08FA-5112-4940-9AAC-3F7113DECC2C}" dt="2023-02-24T20:06:58.456" v="16" actId="20577"/>
        <pc:sldMkLst>
          <pc:docMk/>
          <pc:sldMk cId="832004715" sldId="464"/>
        </pc:sldMkLst>
        <pc:spChg chg="mod">
          <ac:chgData name="CHEN, KATHY (PGR)" userId="S::u2267086@live.warwick.ac.uk::33ad319c-faab-44e7-b730-ab3160d18fae" providerId="AD" clId="Web-{916F08FA-5112-4940-9AAC-3F7113DECC2C}" dt="2023-02-24T20:06:58.456" v="16" actId="20577"/>
          <ac:spMkLst>
            <pc:docMk/>
            <pc:sldMk cId="832004715" sldId="464"/>
            <ac:spMk id="2" creationId="{982EF65B-E84F-3387-CE22-0696805B70D3}"/>
          </ac:spMkLst>
        </pc:spChg>
      </pc:sldChg>
      <pc:sldChg chg="modSp">
        <pc:chgData name="CHEN, KATHY (PGR)" userId="S::u2267086@live.warwick.ac.uk::33ad319c-faab-44e7-b730-ab3160d18fae" providerId="AD" clId="Web-{916F08FA-5112-4940-9AAC-3F7113DECC2C}" dt="2023-02-24T20:07:04.831" v="18" actId="20577"/>
        <pc:sldMkLst>
          <pc:docMk/>
          <pc:sldMk cId="3514986987" sldId="465"/>
        </pc:sldMkLst>
        <pc:spChg chg="mod">
          <ac:chgData name="CHEN, KATHY (PGR)" userId="S::u2267086@live.warwick.ac.uk::33ad319c-faab-44e7-b730-ab3160d18fae" providerId="AD" clId="Web-{916F08FA-5112-4940-9AAC-3F7113DECC2C}" dt="2023-02-24T20:07:04.831" v="18" actId="20577"/>
          <ac:spMkLst>
            <pc:docMk/>
            <pc:sldMk cId="3514986987" sldId="465"/>
            <ac:spMk id="2" creationId="{982EF65B-E84F-3387-CE22-0696805B70D3}"/>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AFZOtBydaFw?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i9pBagp3F7I?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SggaxXUS8k?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Consumer Behavior</a:t>
            </a:r>
            <a:endParaRPr lang="en-US"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03835"/>
            <a:ext cx="8475656" cy="3447098"/>
          </a:xfrm>
          <a:prstGeom prst="rect">
            <a:avLst/>
          </a:prstGeom>
          <a:noFill/>
        </p:spPr>
        <p:txBody>
          <a:bodyPr wrap="square" lIns="91440" tIns="45720" rIns="91440" bIns="45720" rtlCol="0" anchor="t">
            <a:spAutoFit/>
          </a:bodyPr>
          <a:lstStyle/>
          <a:p>
            <a:r>
              <a:rPr lang="en-US" sz="2000" b="1">
                <a:highlight>
                  <a:srgbClr val="C0C0C0"/>
                </a:highlight>
                <a:latin typeface="Arial"/>
                <a:cs typeface="Arial"/>
              </a:rPr>
              <a:t>Cialdini’s principles of persuasion</a:t>
            </a:r>
          </a:p>
          <a:p>
            <a:endParaRPr lang="en-US" sz="2000" b="1">
              <a:highlight>
                <a:srgbClr val="C0C0C0"/>
              </a:highlight>
              <a:latin typeface="Arial"/>
              <a:cs typeface="Arial"/>
            </a:endParaRPr>
          </a:p>
          <a:p>
            <a:r>
              <a:rPr lang="en-US" sz="2000">
                <a:highlight>
                  <a:srgbClr val="C0C0C0"/>
                </a:highlight>
                <a:latin typeface="Arial"/>
                <a:cs typeface="Arial"/>
              </a:rPr>
              <a:t>By applying these principles, Cialdini utilizes persuasive communication techniques to direct attitudes in favorable ways. These principles include liking, reciprocity, social proof, commitment and consistency, authority, and scarcity.</a:t>
            </a:r>
            <a:endParaRPr lang="en-US">
              <a:highlight>
                <a:srgbClr val="C0C0C0"/>
              </a:highlight>
            </a:endParaRPr>
          </a:p>
          <a:p>
            <a:endParaRPr lang="en-US" sz="2000" b="1">
              <a:latin typeface="Arial"/>
              <a:cs typeface="Arial"/>
            </a:endParaRPr>
          </a:p>
          <a:p>
            <a:endParaRPr lang="en-US" sz="2000">
              <a:latin typeface="Arial"/>
              <a:cs typeface="Arial"/>
            </a:endParaRPr>
          </a:p>
          <a:p>
            <a:endParaRPr lang="en-US" sz="2000">
              <a:highlight>
                <a:srgbClr val="C0C0C0"/>
              </a:highlight>
            </a:endParaRPr>
          </a:p>
          <a:p>
            <a:endParaRPr lang="en-US" sz="2000"/>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48891" y="878936"/>
            <a:ext cx="8280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3.5 Persuasion and attitude change</a:t>
            </a:r>
          </a:p>
          <a:p>
            <a:endParaRPr lang="en-US" sz="2400" b="1">
              <a:latin typeface="Arial"/>
              <a:cs typeface="Arial"/>
            </a:endParaRPr>
          </a:p>
          <a:p>
            <a:endParaRPr lang="en-US" sz="2400" b="1">
              <a:latin typeface="Arial"/>
              <a:cs typeface="Arial"/>
            </a:endParaRPr>
          </a:p>
          <a:p>
            <a:pPr algn="l"/>
            <a:endParaRPr lang="en-US"/>
          </a:p>
        </p:txBody>
      </p:sp>
    </p:spTree>
    <p:extLst>
      <p:ext uri="{BB962C8B-B14F-4D97-AF65-F5344CB8AC3E}">
        <p14:creationId xmlns:p14="http://schemas.microsoft.com/office/powerpoint/2010/main" val="126680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03835"/>
            <a:ext cx="8475656" cy="5016758"/>
          </a:xfrm>
          <a:prstGeom prst="rect">
            <a:avLst/>
          </a:prstGeom>
          <a:noFill/>
        </p:spPr>
        <p:txBody>
          <a:bodyPr wrap="square" lIns="91440" tIns="45720" rIns="91440" bIns="45720" rtlCol="0" anchor="t">
            <a:spAutoFit/>
          </a:bodyPr>
          <a:lstStyle/>
          <a:p>
            <a:r>
              <a:rPr lang="en-US" sz="2000" b="1">
                <a:latin typeface="Arial"/>
                <a:cs typeface="Arial"/>
              </a:rPr>
              <a:t>2. Principles of liking and reciprocity</a:t>
            </a:r>
            <a:endParaRPr lang="en-US" sz="2000">
              <a:latin typeface="Arial"/>
              <a:cs typeface="Arial"/>
            </a:endParaRPr>
          </a:p>
          <a:p>
            <a:endParaRPr lang="en-US" sz="2000" b="1">
              <a:latin typeface="Arial"/>
              <a:cs typeface="Arial"/>
            </a:endParaRPr>
          </a:p>
          <a:p>
            <a:r>
              <a:rPr lang="en-US" sz="2000" b="1">
                <a:latin typeface="Arial"/>
                <a:cs typeface="Arial"/>
              </a:rPr>
              <a:t>Principle of liking</a:t>
            </a:r>
            <a:endParaRPr lang="en-US" sz="2000">
              <a:latin typeface="Arial"/>
              <a:cs typeface="Arial"/>
            </a:endParaRPr>
          </a:p>
          <a:p>
            <a:r>
              <a:rPr lang="en-US" sz="2000">
                <a:latin typeface="Arial"/>
                <a:cs typeface="Arial"/>
              </a:rPr>
              <a:t>The principle is based on the liking between the individual being persuaded and the influencer. It could include similar social status or similar physical/psychological characteristics between the individual and the influencer, or it could be that </a:t>
            </a:r>
            <a:endParaRPr lang="en-US" sz="2000"/>
          </a:p>
          <a:p>
            <a:r>
              <a:rPr lang="en-US" sz="2000">
                <a:latin typeface="Arial"/>
                <a:cs typeface="Arial"/>
              </a:rPr>
              <a:t>the influencer’s characteristics </a:t>
            </a:r>
            <a:endParaRPr lang="en-US" sz="2000"/>
          </a:p>
          <a:p>
            <a:r>
              <a:rPr lang="en-US" sz="2000">
                <a:latin typeface="Arial"/>
                <a:cs typeface="Arial"/>
              </a:rPr>
              <a:t>are desirable for that individual.</a:t>
            </a:r>
            <a:endParaRPr lang="en-US" sz="2000"/>
          </a:p>
          <a:p>
            <a:endParaRPr lang="en-US" sz="2000">
              <a:latin typeface="Arial"/>
              <a:cs typeface="Arial"/>
            </a:endParaRPr>
          </a:p>
          <a:p>
            <a:r>
              <a:rPr lang="en-US" sz="2000">
                <a:latin typeface="Arial"/>
                <a:cs typeface="Arial"/>
              </a:rPr>
              <a:t>This video here illustrates the </a:t>
            </a:r>
            <a:endParaRPr lang="en-US"/>
          </a:p>
          <a:p>
            <a:r>
              <a:rPr lang="en-US" sz="2000">
                <a:latin typeface="Arial"/>
                <a:cs typeface="Arial"/>
              </a:rPr>
              <a:t>principle of liking.</a:t>
            </a:r>
            <a:endParaRPr lang="en-US"/>
          </a:p>
          <a:p>
            <a:endParaRPr lang="en-US" sz="2000" b="1">
              <a:highlight>
                <a:srgbClr val="C0C0C0"/>
              </a:highlight>
            </a:endParaRPr>
          </a:p>
          <a:p>
            <a:endParaRPr lang="en-US" sz="2000" b="1">
              <a:latin typeface="Arial"/>
              <a:cs typeface="Arial"/>
            </a:endParaRPr>
          </a:p>
          <a:p>
            <a:endParaRPr lang="en-US" sz="2000">
              <a:latin typeface="Arial"/>
              <a:cs typeface="Arial"/>
            </a:endParaRPr>
          </a:p>
          <a:p>
            <a:endParaRPr lang="en-US" sz="2000">
              <a:highlight>
                <a:srgbClr val="C0C0C0"/>
              </a:highlight>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48891" y="878936"/>
            <a:ext cx="8280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a:p>
            <a:endParaRPr lang="en-US" sz="2400" b="1">
              <a:latin typeface="Arial"/>
              <a:cs typeface="Arial"/>
            </a:endParaRPr>
          </a:p>
          <a:p>
            <a:endParaRPr lang="en-US" sz="2400" b="1">
              <a:latin typeface="Arial"/>
              <a:cs typeface="Arial"/>
            </a:endParaRPr>
          </a:p>
          <a:p>
            <a:pPr algn="l"/>
            <a:endParaRPr lang="en-US"/>
          </a:p>
        </p:txBody>
      </p:sp>
      <p:pic>
        <p:nvPicPr>
          <p:cNvPr id="6" name="Online Media 5" title="The Bud Light Party Super Bowl Commercial 2016">
            <a:hlinkClick r:id="" action="ppaction://media"/>
            <a:extLst>
              <a:ext uri="{FF2B5EF4-FFF2-40B4-BE49-F238E27FC236}">
                <a16:creationId xmlns:a16="http://schemas.microsoft.com/office/drawing/2014/main" id="{7CD30795-C0AA-4671-7DF5-2FF75B93F8A5}"/>
              </a:ext>
            </a:extLst>
          </p:cNvPr>
          <p:cNvPicPr>
            <a:picLocks noRot="1" noChangeAspect="1"/>
          </p:cNvPicPr>
          <p:nvPr>
            <a:videoFile r:link="rId1"/>
          </p:nvPr>
        </p:nvPicPr>
        <p:blipFill>
          <a:blip r:embed="rId3"/>
          <a:stretch>
            <a:fillRect/>
          </a:stretch>
        </p:blipFill>
        <p:spPr>
          <a:xfrm>
            <a:off x="4351548" y="3444696"/>
            <a:ext cx="4351547" cy="3002232"/>
          </a:xfrm>
          <a:prstGeom prst="rect">
            <a:avLst/>
          </a:prstGeom>
        </p:spPr>
      </p:pic>
    </p:spTree>
    <p:extLst>
      <p:ext uri="{BB962C8B-B14F-4D97-AF65-F5344CB8AC3E}">
        <p14:creationId xmlns:p14="http://schemas.microsoft.com/office/powerpoint/2010/main" val="378412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03835"/>
            <a:ext cx="8475656" cy="4985980"/>
          </a:xfrm>
          <a:prstGeom prst="rect">
            <a:avLst/>
          </a:prstGeom>
          <a:noFill/>
        </p:spPr>
        <p:txBody>
          <a:bodyPr wrap="square" lIns="91440" tIns="45720" rIns="91440" bIns="45720" rtlCol="0" anchor="t">
            <a:spAutoFit/>
          </a:bodyPr>
          <a:lstStyle/>
          <a:p>
            <a:r>
              <a:rPr lang="en-US" sz="2000" b="1">
                <a:latin typeface="Arial"/>
                <a:cs typeface="Arial"/>
              </a:rPr>
              <a:t>2. Principles of liking and reciprocity</a:t>
            </a:r>
            <a:endParaRPr lang="en-US" sz="2000">
              <a:latin typeface="Arial"/>
              <a:cs typeface="Arial"/>
            </a:endParaRPr>
          </a:p>
          <a:p>
            <a:endParaRPr lang="en-US" b="1">
              <a:latin typeface="Arial"/>
              <a:cs typeface="Arial"/>
            </a:endParaRPr>
          </a:p>
          <a:p>
            <a:r>
              <a:rPr lang="en-US" sz="2000" b="1">
                <a:latin typeface="Arial"/>
                <a:cs typeface="Arial"/>
              </a:rPr>
              <a:t>Principle of reciprocity</a:t>
            </a:r>
            <a:endParaRPr lang="en-US" sz="2000">
              <a:latin typeface="Arial"/>
              <a:cs typeface="Arial"/>
            </a:endParaRPr>
          </a:p>
          <a:p>
            <a:r>
              <a:rPr lang="en-US" sz="2000">
                <a:latin typeface="Arial"/>
                <a:cs typeface="Arial"/>
              </a:rPr>
              <a:t>Reciprocity involves returning a favor after receiving one. For example, a free sample or advice in a store could </a:t>
            </a:r>
            <a:endParaRPr lang="en-US"/>
          </a:p>
          <a:p>
            <a:r>
              <a:rPr lang="en-US" sz="2000">
                <a:latin typeface="Arial"/>
                <a:cs typeface="Arial"/>
              </a:rPr>
              <a:t>influence an individual to purchase </a:t>
            </a:r>
            <a:endParaRPr lang="en-US"/>
          </a:p>
          <a:p>
            <a:r>
              <a:rPr lang="en-US" sz="2000">
                <a:latin typeface="Arial"/>
                <a:cs typeface="Arial"/>
              </a:rPr>
              <a:t>additional products and services, or </a:t>
            </a:r>
            <a:endParaRPr lang="en-US"/>
          </a:p>
          <a:p>
            <a:r>
              <a:rPr lang="en-US" sz="2000">
                <a:latin typeface="Arial"/>
                <a:cs typeface="Arial"/>
              </a:rPr>
              <a:t>donation rates increase when the charity </a:t>
            </a:r>
            <a:endParaRPr lang="en-US"/>
          </a:p>
          <a:p>
            <a:r>
              <a:rPr lang="en-US" sz="2000">
                <a:latin typeface="Arial"/>
                <a:cs typeface="Arial"/>
              </a:rPr>
              <a:t>first gives a small gift in a direct mail </a:t>
            </a:r>
            <a:endParaRPr lang="en-US"/>
          </a:p>
          <a:p>
            <a:r>
              <a:rPr lang="en-US" sz="2000">
                <a:latin typeface="Arial"/>
                <a:cs typeface="Arial"/>
              </a:rPr>
              <a:t>campaign.</a:t>
            </a:r>
            <a:endParaRPr lang="en-US"/>
          </a:p>
          <a:p>
            <a:endParaRPr lang="en-US" sz="2000" b="1">
              <a:latin typeface="Arial"/>
              <a:cs typeface="Arial"/>
            </a:endParaRPr>
          </a:p>
          <a:p>
            <a:endParaRPr lang="en-US" sz="2000"/>
          </a:p>
          <a:p>
            <a:endParaRPr lang="en-US" sz="2000" b="1">
              <a:highlight>
                <a:srgbClr val="C0C0C0"/>
              </a:highlight>
            </a:endParaRPr>
          </a:p>
          <a:p>
            <a:endParaRPr lang="en-US" sz="2000" b="1">
              <a:latin typeface="Arial"/>
              <a:cs typeface="Arial"/>
            </a:endParaRPr>
          </a:p>
          <a:p>
            <a:endParaRPr lang="en-US" sz="2000">
              <a:latin typeface="Arial"/>
              <a:cs typeface="Arial"/>
            </a:endParaRPr>
          </a:p>
          <a:p>
            <a:endParaRPr lang="en-US" sz="2000">
              <a:highlight>
                <a:srgbClr val="C0C0C0"/>
              </a:highlight>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48891" y="878936"/>
            <a:ext cx="8280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a:p>
            <a:endParaRPr lang="en-US" sz="2400" b="1">
              <a:latin typeface="Arial"/>
              <a:cs typeface="Arial"/>
            </a:endParaRPr>
          </a:p>
          <a:p>
            <a:endParaRPr lang="en-US" sz="2400" b="1">
              <a:latin typeface="Arial"/>
              <a:cs typeface="Arial"/>
            </a:endParaRPr>
          </a:p>
          <a:p>
            <a:pPr algn="l"/>
            <a:endParaRPr lang="en-US"/>
          </a:p>
        </p:txBody>
      </p:sp>
      <p:pic>
        <p:nvPicPr>
          <p:cNvPr id="8" name="Picture 8" descr="A picture containing text, holding, person, hand&#10;&#10;Description automatically generated">
            <a:extLst>
              <a:ext uri="{FF2B5EF4-FFF2-40B4-BE49-F238E27FC236}">
                <a16:creationId xmlns:a16="http://schemas.microsoft.com/office/drawing/2014/main" id="{182C2799-2801-DCDB-8D70-80ACC6A3E99B}"/>
              </a:ext>
            </a:extLst>
          </p:cNvPr>
          <p:cNvPicPr>
            <a:picLocks noChangeAspect="1"/>
          </p:cNvPicPr>
          <p:nvPr/>
        </p:nvPicPr>
        <p:blipFill>
          <a:blip r:embed="rId2"/>
          <a:stretch>
            <a:fillRect/>
          </a:stretch>
        </p:blipFill>
        <p:spPr>
          <a:xfrm>
            <a:off x="5241984" y="2862533"/>
            <a:ext cx="3505200" cy="3490822"/>
          </a:xfrm>
          <a:prstGeom prst="rect">
            <a:avLst/>
          </a:prstGeom>
        </p:spPr>
      </p:pic>
    </p:spTree>
    <p:extLst>
      <p:ext uri="{BB962C8B-B14F-4D97-AF65-F5344CB8AC3E}">
        <p14:creationId xmlns:p14="http://schemas.microsoft.com/office/powerpoint/2010/main" val="280820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03835"/>
            <a:ext cx="8475656" cy="4678204"/>
          </a:xfrm>
          <a:prstGeom prst="rect">
            <a:avLst/>
          </a:prstGeom>
          <a:noFill/>
        </p:spPr>
        <p:txBody>
          <a:bodyPr wrap="square" lIns="91440" tIns="45720" rIns="91440" bIns="45720" rtlCol="0" anchor="t">
            <a:spAutoFit/>
          </a:bodyPr>
          <a:lstStyle/>
          <a:p>
            <a:r>
              <a:rPr lang="en-US" sz="2000" b="1">
                <a:latin typeface="Arial"/>
                <a:cs typeface="Arial"/>
              </a:rPr>
              <a:t>3. Principles of social proof and commitment and consistency</a:t>
            </a:r>
            <a:endParaRPr lang="en-US" sz="2000">
              <a:latin typeface="Arial"/>
              <a:cs typeface="Arial"/>
            </a:endParaRPr>
          </a:p>
          <a:p>
            <a:endParaRPr lang="en-US" sz="2000" b="1"/>
          </a:p>
          <a:p>
            <a:r>
              <a:rPr lang="en-US" sz="2000" b="1">
                <a:latin typeface="Arial"/>
                <a:cs typeface="Arial"/>
              </a:rPr>
              <a:t>Principle of social proof</a:t>
            </a:r>
            <a:endParaRPr lang="en-US" sz="2000">
              <a:latin typeface="Arial"/>
              <a:cs typeface="Arial"/>
            </a:endParaRPr>
          </a:p>
          <a:p>
            <a:r>
              <a:rPr lang="en-US" sz="2000">
                <a:latin typeface="Arial"/>
                <a:cs typeface="Arial"/>
              </a:rPr>
              <a:t>Social proof, sometimes called peer pressure, comes from other individuals’ acceptances, reassurances or other opinions that signal social risk inherent in purchases. For example, consider two consumers entering a shoe shop. One consumer tries on a </a:t>
            </a:r>
            <a:endParaRPr lang="en-US">
              <a:latin typeface="Arial"/>
              <a:cs typeface="Arial"/>
            </a:endParaRPr>
          </a:p>
          <a:p>
            <a:r>
              <a:rPr lang="en-US" sz="2000">
                <a:latin typeface="Arial"/>
                <a:cs typeface="Arial"/>
              </a:rPr>
              <a:t>pair of shoes. The shop staff that is helping that </a:t>
            </a:r>
            <a:endParaRPr lang="en-US">
              <a:latin typeface="Arial"/>
              <a:cs typeface="Arial"/>
            </a:endParaRPr>
          </a:p>
          <a:p>
            <a:r>
              <a:rPr lang="en-US" sz="2000">
                <a:latin typeface="Arial"/>
                <a:cs typeface="Arial"/>
              </a:rPr>
              <a:t>consumer should immediately ask the other </a:t>
            </a:r>
            <a:endParaRPr lang="en-US">
              <a:latin typeface="Arial"/>
              <a:cs typeface="Arial"/>
            </a:endParaRPr>
          </a:p>
          <a:p>
            <a:r>
              <a:rPr lang="en-US" sz="2000">
                <a:latin typeface="Arial"/>
                <a:cs typeface="Arial"/>
              </a:rPr>
              <a:t>consumer how they can help or, if that consumer </a:t>
            </a:r>
            <a:endParaRPr lang="en-US">
              <a:latin typeface="Arial"/>
              <a:cs typeface="Arial"/>
            </a:endParaRPr>
          </a:p>
          <a:p>
            <a:r>
              <a:rPr lang="en-US" sz="2000">
                <a:latin typeface="Arial"/>
                <a:cs typeface="Arial"/>
              </a:rPr>
              <a:t>is alone, then another member of staff should </a:t>
            </a:r>
            <a:endParaRPr lang="en-US">
              <a:latin typeface="Arial"/>
              <a:cs typeface="Arial"/>
            </a:endParaRPr>
          </a:p>
          <a:p>
            <a:r>
              <a:rPr lang="en-US" sz="2000">
                <a:latin typeface="Arial"/>
                <a:cs typeface="Arial"/>
              </a:rPr>
              <a:t>rapidly assist that customer as well to create </a:t>
            </a:r>
            <a:endParaRPr lang="en-US">
              <a:latin typeface="Arial"/>
              <a:cs typeface="Arial"/>
            </a:endParaRPr>
          </a:p>
          <a:p>
            <a:r>
              <a:rPr lang="en-US" sz="2000">
                <a:latin typeface="Arial"/>
                <a:cs typeface="Arial"/>
              </a:rPr>
              <a:t>social proof, that is a reduction in the social risk </a:t>
            </a:r>
            <a:endParaRPr lang="en-US">
              <a:latin typeface="Arial"/>
              <a:cs typeface="Arial"/>
            </a:endParaRPr>
          </a:p>
          <a:p>
            <a:r>
              <a:rPr lang="en-US" sz="2000">
                <a:latin typeface="Arial"/>
                <a:cs typeface="Arial"/>
              </a:rPr>
              <a:t>of purchase.</a:t>
            </a:r>
            <a:endParaRPr lang="en-US">
              <a:latin typeface="Arial"/>
              <a:cs typeface="Arial"/>
            </a:endParaRPr>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48891" y="878936"/>
            <a:ext cx="8280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a:p>
            <a:endParaRPr lang="en-US" sz="2400" b="1">
              <a:latin typeface="Arial"/>
              <a:cs typeface="Arial"/>
            </a:endParaRPr>
          </a:p>
          <a:p>
            <a:endParaRPr lang="en-US" sz="2400" b="1">
              <a:latin typeface="Arial"/>
              <a:cs typeface="Arial"/>
            </a:endParaRPr>
          </a:p>
          <a:p>
            <a:pPr algn="l"/>
            <a:endParaRPr lang="en-US"/>
          </a:p>
        </p:txBody>
      </p:sp>
      <p:pic>
        <p:nvPicPr>
          <p:cNvPr id="6" name="Picture 8" descr="A picture containing person, indoor, floor, people&#10;&#10;Description automatically generated">
            <a:extLst>
              <a:ext uri="{FF2B5EF4-FFF2-40B4-BE49-F238E27FC236}">
                <a16:creationId xmlns:a16="http://schemas.microsoft.com/office/drawing/2014/main" id="{8F0489C9-A3DF-A4B7-848B-A0E9B9A9C704}"/>
              </a:ext>
            </a:extLst>
          </p:cNvPr>
          <p:cNvPicPr>
            <a:picLocks noChangeAspect="1"/>
          </p:cNvPicPr>
          <p:nvPr/>
        </p:nvPicPr>
        <p:blipFill>
          <a:blip r:embed="rId2"/>
          <a:stretch>
            <a:fillRect/>
          </a:stretch>
        </p:blipFill>
        <p:spPr>
          <a:xfrm>
            <a:off x="6061494" y="3567023"/>
            <a:ext cx="2743200" cy="2743200"/>
          </a:xfrm>
          <a:prstGeom prst="rect">
            <a:avLst/>
          </a:prstGeom>
        </p:spPr>
      </p:pic>
    </p:spTree>
    <p:extLst>
      <p:ext uri="{BB962C8B-B14F-4D97-AF65-F5344CB8AC3E}">
        <p14:creationId xmlns:p14="http://schemas.microsoft.com/office/powerpoint/2010/main" val="346826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03835"/>
            <a:ext cx="8475656" cy="4401205"/>
          </a:xfrm>
          <a:prstGeom prst="rect">
            <a:avLst/>
          </a:prstGeom>
          <a:noFill/>
        </p:spPr>
        <p:txBody>
          <a:bodyPr wrap="square" lIns="91440" tIns="45720" rIns="91440" bIns="45720" rtlCol="0" anchor="t">
            <a:spAutoFit/>
          </a:bodyPr>
          <a:lstStyle/>
          <a:p>
            <a:r>
              <a:rPr lang="en-US" sz="2000" b="1">
                <a:latin typeface="Arial"/>
                <a:cs typeface="Arial"/>
              </a:rPr>
              <a:t>3. Principles of social proof and commitment and consistency</a:t>
            </a:r>
            <a:endParaRPr lang="en-US" sz="2000">
              <a:latin typeface="Arial"/>
              <a:cs typeface="Arial"/>
            </a:endParaRPr>
          </a:p>
          <a:p>
            <a:endParaRPr lang="en-US" sz="2000" b="1"/>
          </a:p>
          <a:p>
            <a:r>
              <a:rPr lang="en-US" sz="2000">
                <a:latin typeface="Arial"/>
                <a:cs typeface="Arial"/>
              </a:rPr>
              <a:t>Another example is about the signs used in hotels to increase the change in guests attitudes towards reusing towels. Message A is effective to influence the guests’ </a:t>
            </a:r>
            <a:endParaRPr lang="en-US"/>
          </a:p>
          <a:p>
            <a:r>
              <a:rPr lang="en-US" sz="2000">
                <a:latin typeface="Arial"/>
                <a:cs typeface="Arial"/>
              </a:rPr>
              <a:t>attitudes to reuse the </a:t>
            </a:r>
            <a:endParaRPr lang="en-US"/>
          </a:p>
          <a:p>
            <a:r>
              <a:rPr lang="en-US" sz="2000">
                <a:latin typeface="Arial"/>
                <a:cs typeface="Arial"/>
              </a:rPr>
              <a:t>towel but, in comparison, </a:t>
            </a:r>
            <a:endParaRPr lang="en-US"/>
          </a:p>
          <a:p>
            <a:r>
              <a:rPr lang="en-US" sz="2000">
                <a:latin typeface="Arial"/>
                <a:cs typeface="Arial"/>
              </a:rPr>
              <a:t>message B increases it </a:t>
            </a:r>
            <a:endParaRPr lang="en-US"/>
          </a:p>
          <a:p>
            <a:r>
              <a:rPr lang="en-US" sz="2000">
                <a:latin typeface="Arial"/>
                <a:cs typeface="Arial"/>
              </a:rPr>
              <a:t>of 75 per cent.  However, </a:t>
            </a:r>
            <a:endParaRPr lang="en-US"/>
          </a:p>
          <a:p>
            <a:r>
              <a:rPr lang="en-US" sz="2000">
                <a:latin typeface="Arial"/>
                <a:cs typeface="Arial"/>
              </a:rPr>
              <a:t>the effectiveness of message </a:t>
            </a:r>
            <a:endParaRPr lang="en-US"/>
          </a:p>
          <a:p>
            <a:r>
              <a:rPr lang="en-US" sz="2000">
                <a:latin typeface="Arial"/>
                <a:cs typeface="Arial"/>
              </a:rPr>
              <a:t>C generates an additional </a:t>
            </a:r>
            <a:endParaRPr lang="en-US"/>
          </a:p>
          <a:p>
            <a:r>
              <a:rPr lang="en-US" sz="2000">
                <a:latin typeface="Arial"/>
                <a:cs typeface="Arial"/>
              </a:rPr>
              <a:t>increase of 33 per cent. </a:t>
            </a:r>
            <a:endParaRPr lang="en-US"/>
          </a:p>
          <a:p>
            <a:r>
              <a:rPr lang="en-US" sz="2000" b="1">
                <a:latin typeface="Arial"/>
                <a:cs typeface="Arial"/>
              </a:rPr>
              <a:t>Why do you think this is?</a:t>
            </a:r>
            <a:endParaRPr lang="en-US"/>
          </a:p>
          <a:p>
            <a:endParaRPr lang="en-US" sz="2000" b="1"/>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48891" y="878936"/>
            <a:ext cx="8280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a:p>
            <a:endParaRPr lang="en-US" sz="2400" b="1">
              <a:latin typeface="Arial"/>
              <a:cs typeface="Arial"/>
            </a:endParaRPr>
          </a:p>
          <a:p>
            <a:endParaRPr lang="en-US" sz="2400" b="1">
              <a:latin typeface="Arial"/>
              <a:cs typeface="Arial"/>
            </a:endParaRPr>
          </a:p>
          <a:p>
            <a:pPr algn="l"/>
            <a:endParaRPr lang="en-US"/>
          </a:p>
        </p:txBody>
      </p:sp>
      <p:pic>
        <p:nvPicPr>
          <p:cNvPr id="8" name="Picture 8" descr="Graphical user interface, diagram&#10;&#10;Description automatically generated">
            <a:extLst>
              <a:ext uri="{FF2B5EF4-FFF2-40B4-BE49-F238E27FC236}">
                <a16:creationId xmlns:a16="http://schemas.microsoft.com/office/drawing/2014/main" id="{B5DEEE31-3B22-3092-D3F2-FD4EFDBE2F46}"/>
              </a:ext>
            </a:extLst>
          </p:cNvPr>
          <p:cNvPicPr>
            <a:picLocks noChangeAspect="1"/>
          </p:cNvPicPr>
          <p:nvPr/>
        </p:nvPicPr>
        <p:blipFill>
          <a:blip r:embed="rId2"/>
          <a:stretch>
            <a:fillRect/>
          </a:stretch>
        </p:blipFill>
        <p:spPr>
          <a:xfrm>
            <a:off x="2740324" y="2560533"/>
            <a:ext cx="6380670" cy="4152333"/>
          </a:xfrm>
          <a:prstGeom prst="rect">
            <a:avLst/>
          </a:prstGeom>
        </p:spPr>
      </p:pic>
    </p:spTree>
    <p:extLst>
      <p:ext uri="{BB962C8B-B14F-4D97-AF65-F5344CB8AC3E}">
        <p14:creationId xmlns:p14="http://schemas.microsoft.com/office/powerpoint/2010/main" val="373548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7"/>
            <a:ext cx="8475656" cy="5324535"/>
          </a:xfrm>
          <a:prstGeom prst="rect">
            <a:avLst/>
          </a:prstGeom>
          <a:noFill/>
        </p:spPr>
        <p:txBody>
          <a:bodyPr wrap="square" lIns="91440" tIns="45720" rIns="91440" bIns="45720" rtlCol="0" anchor="t">
            <a:spAutoFit/>
          </a:bodyPr>
          <a:lstStyle/>
          <a:p>
            <a:r>
              <a:rPr lang="en-US" sz="2000" b="1">
                <a:latin typeface="Arial"/>
                <a:cs typeface="Arial"/>
              </a:rPr>
              <a:t>4. Principles of authority and scarcity</a:t>
            </a:r>
            <a:endParaRPr lang="en-US" sz="2000">
              <a:latin typeface="Arial"/>
              <a:cs typeface="Arial"/>
            </a:endParaRPr>
          </a:p>
          <a:p>
            <a:endParaRPr lang="en-US" sz="2000" b="1"/>
          </a:p>
          <a:p>
            <a:r>
              <a:rPr lang="en-US" sz="2000" b="1">
                <a:latin typeface="Arial"/>
                <a:cs typeface="Arial"/>
              </a:rPr>
              <a:t>Principle of authority</a:t>
            </a:r>
            <a:endParaRPr lang="en-US" sz="2000">
              <a:latin typeface="Arial"/>
              <a:cs typeface="Arial"/>
            </a:endParaRPr>
          </a:p>
          <a:p>
            <a:r>
              <a:rPr lang="en-US" sz="2000">
                <a:latin typeface="Arial"/>
                <a:cs typeface="Arial"/>
              </a:rPr>
              <a:t>Authority can be persuasive by showing expertise in a domain. For example, individuals </a:t>
            </a:r>
            <a:endParaRPr lang="en-US"/>
          </a:p>
          <a:p>
            <a:r>
              <a:rPr lang="en-US" sz="2000">
                <a:latin typeface="Arial"/>
                <a:cs typeface="Arial"/>
              </a:rPr>
              <a:t>respect dentists’ </a:t>
            </a:r>
            <a:endParaRPr lang="en-US"/>
          </a:p>
          <a:p>
            <a:r>
              <a:rPr lang="en-US" sz="2000">
                <a:latin typeface="Arial"/>
                <a:cs typeface="Arial"/>
              </a:rPr>
              <a:t>expertise regarding </a:t>
            </a:r>
            <a:endParaRPr lang="en-US"/>
          </a:p>
          <a:p>
            <a:r>
              <a:rPr lang="en-US" sz="2000">
                <a:latin typeface="Arial"/>
                <a:cs typeface="Arial"/>
              </a:rPr>
              <a:t>their dental hygiene </a:t>
            </a:r>
            <a:endParaRPr lang="en-US"/>
          </a:p>
          <a:p>
            <a:r>
              <a:rPr lang="en-US" sz="2000">
                <a:latin typeface="Arial"/>
                <a:cs typeface="Arial"/>
              </a:rPr>
              <a:t>and health. Thus, </a:t>
            </a:r>
            <a:endParaRPr lang="en-US"/>
          </a:p>
          <a:p>
            <a:r>
              <a:rPr lang="en-US" sz="2000">
                <a:latin typeface="Arial"/>
                <a:cs typeface="Arial"/>
              </a:rPr>
              <a:t>dentists play an </a:t>
            </a:r>
            <a:endParaRPr lang="en-US"/>
          </a:p>
          <a:p>
            <a:r>
              <a:rPr lang="en-US" sz="2000">
                <a:latin typeface="Arial"/>
                <a:cs typeface="Arial"/>
              </a:rPr>
              <a:t>authoritative role in </a:t>
            </a:r>
            <a:endParaRPr lang="en-US"/>
          </a:p>
          <a:p>
            <a:r>
              <a:rPr lang="en-US" sz="2000">
                <a:latin typeface="Arial"/>
                <a:cs typeface="Arial"/>
              </a:rPr>
              <a:t>persuading consumers</a:t>
            </a:r>
            <a:endParaRPr lang="en-US"/>
          </a:p>
          <a:p>
            <a:r>
              <a:rPr lang="en-US" sz="2000">
                <a:latin typeface="Arial"/>
                <a:cs typeface="Arial"/>
              </a:rPr>
              <a:t>to improve their dental</a:t>
            </a:r>
            <a:endParaRPr lang="en-US"/>
          </a:p>
          <a:p>
            <a:r>
              <a:rPr lang="en-US" sz="2000">
                <a:latin typeface="Arial"/>
                <a:cs typeface="Arial"/>
              </a:rPr>
              <a:t>health. This </a:t>
            </a:r>
            <a:endParaRPr lang="en-US"/>
          </a:p>
          <a:p>
            <a:r>
              <a:rPr lang="en-US" sz="2000">
                <a:latin typeface="Arial"/>
                <a:cs typeface="Arial"/>
              </a:rPr>
              <a:t>video illustrates this </a:t>
            </a:r>
            <a:endParaRPr lang="en-US"/>
          </a:p>
          <a:p>
            <a:r>
              <a:rPr lang="en-US" sz="2000">
                <a:latin typeface="Arial"/>
                <a:cs typeface="Arial"/>
              </a:rPr>
              <a:t>example.</a:t>
            </a:r>
            <a:endParaRPr lang="en-US"/>
          </a:p>
          <a:p>
            <a:endParaRPr lang="en-US" sz="200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48891" y="878936"/>
            <a:ext cx="8280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a:p>
            <a:endParaRPr lang="en-US" sz="2400" b="1">
              <a:latin typeface="Arial"/>
              <a:cs typeface="Arial"/>
            </a:endParaRPr>
          </a:p>
          <a:p>
            <a:endParaRPr lang="en-US" sz="2400" b="1">
              <a:latin typeface="Arial"/>
              <a:cs typeface="Arial"/>
            </a:endParaRPr>
          </a:p>
          <a:p>
            <a:pPr algn="l"/>
            <a:endParaRPr lang="en-US"/>
          </a:p>
        </p:txBody>
      </p:sp>
      <p:pic>
        <p:nvPicPr>
          <p:cNvPr id="6" name="Online Media 5" title="Vintage - Crest Toothpaste Commercial">
            <a:hlinkClick r:id="" action="ppaction://media"/>
            <a:extLst>
              <a:ext uri="{FF2B5EF4-FFF2-40B4-BE49-F238E27FC236}">
                <a16:creationId xmlns:a16="http://schemas.microsoft.com/office/drawing/2014/main" id="{F1A4B9B5-29DF-3918-F100-296C3B285680}"/>
              </a:ext>
            </a:extLst>
          </p:cNvPr>
          <p:cNvPicPr>
            <a:picLocks noRot="1" noChangeAspect="1"/>
          </p:cNvPicPr>
          <p:nvPr>
            <a:videoFile r:link="rId1"/>
          </p:nvPr>
        </p:nvPicPr>
        <p:blipFill>
          <a:blip r:embed="rId3"/>
          <a:stretch>
            <a:fillRect/>
          </a:stretch>
        </p:blipFill>
        <p:spPr>
          <a:xfrm>
            <a:off x="3115094" y="2692160"/>
            <a:ext cx="5789283" cy="3659038"/>
          </a:xfrm>
          <a:prstGeom prst="rect">
            <a:avLst/>
          </a:prstGeom>
        </p:spPr>
      </p:pic>
    </p:spTree>
    <p:extLst>
      <p:ext uri="{BB962C8B-B14F-4D97-AF65-F5344CB8AC3E}">
        <p14:creationId xmlns:p14="http://schemas.microsoft.com/office/powerpoint/2010/main" val="2143784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7"/>
            <a:ext cx="8475656" cy="4708981"/>
          </a:xfrm>
          <a:prstGeom prst="rect">
            <a:avLst/>
          </a:prstGeom>
          <a:noFill/>
        </p:spPr>
        <p:txBody>
          <a:bodyPr wrap="square" lIns="91440" tIns="45720" rIns="91440" bIns="45720" rtlCol="0" anchor="t">
            <a:spAutoFit/>
          </a:bodyPr>
          <a:lstStyle/>
          <a:p>
            <a:r>
              <a:rPr lang="en-US" sz="2000" b="1">
                <a:latin typeface="Arial"/>
                <a:cs typeface="Arial"/>
              </a:rPr>
              <a:t>4. Principles of authority and scarcity</a:t>
            </a:r>
            <a:endParaRPr lang="en-US" sz="2000">
              <a:latin typeface="Arial"/>
              <a:cs typeface="Arial"/>
            </a:endParaRPr>
          </a:p>
          <a:p>
            <a:endParaRPr lang="en-US" sz="2000" b="1"/>
          </a:p>
          <a:p>
            <a:endParaRPr lang="en-US" sz="2000" b="1">
              <a:latin typeface="Arial"/>
              <a:cs typeface="Arial"/>
            </a:endParaRPr>
          </a:p>
          <a:p>
            <a:r>
              <a:rPr lang="en-US" sz="2000" b="1">
                <a:latin typeface="Arial"/>
                <a:cs typeface="Arial"/>
              </a:rPr>
              <a:t>Principle of scarcity</a:t>
            </a:r>
            <a:endParaRPr lang="en-US" sz="2000">
              <a:latin typeface="Arial"/>
              <a:cs typeface="Arial"/>
            </a:endParaRPr>
          </a:p>
          <a:p>
            <a:r>
              <a:rPr lang="en-US" sz="2000">
                <a:latin typeface="Arial"/>
                <a:cs typeface="Arial"/>
              </a:rPr>
              <a:t>Scarcity can be very influential in </a:t>
            </a:r>
            <a:endParaRPr lang="en-US"/>
          </a:p>
          <a:p>
            <a:r>
              <a:rPr lang="en-US" sz="2000">
                <a:latin typeface="Arial"/>
                <a:cs typeface="Arial"/>
              </a:rPr>
              <a:t>changing attitudes by limiting the </a:t>
            </a:r>
            <a:endParaRPr lang="en-US"/>
          </a:p>
          <a:p>
            <a:r>
              <a:rPr lang="en-US" sz="2000">
                <a:latin typeface="Arial"/>
                <a:cs typeface="Arial"/>
              </a:rPr>
              <a:t>number of products and services. </a:t>
            </a:r>
            <a:endParaRPr lang="en-US"/>
          </a:p>
          <a:p>
            <a:r>
              <a:rPr lang="en-US" sz="2000">
                <a:latin typeface="Arial"/>
                <a:cs typeface="Arial"/>
              </a:rPr>
              <a:t>For example, Apple has been extremely</a:t>
            </a:r>
            <a:endParaRPr lang="en-US"/>
          </a:p>
          <a:p>
            <a:r>
              <a:rPr lang="en-US" sz="2000">
                <a:latin typeface="Arial"/>
                <a:cs typeface="Arial"/>
              </a:rPr>
              <a:t>successful in limiting the number of its </a:t>
            </a:r>
            <a:endParaRPr lang="en-US"/>
          </a:p>
          <a:p>
            <a:r>
              <a:rPr lang="en-US" sz="2000">
                <a:latin typeface="Arial"/>
                <a:cs typeface="Arial"/>
              </a:rPr>
              <a:t>new iPhones in the past which has </a:t>
            </a:r>
            <a:endParaRPr lang="en-US"/>
          </a:p>
          <a:p>
            <a:r>
              <a:rPr lang="en-US" sz="2000">
                <a:latin typeface="Arial"/>
                <a:cs typeface="Arial"/>
              </a:rPr>
              <a:t>resulted in increased demand through </a:t>
            </a:r>
            <a:endParaRPr lang="en-US"/>
          </a:p>
          <a:p>
            <a:r>
              <a:rPr lang="en-US" sz="2000">
                <a:latin typeface="Arial"/>
                <a:cs typeface="Arial"/>
              </a:rPr>
              <a:t>media portrayals of massive queues </a:t>
            </a:r>
            <a:endParaRPr lang="en-US"/>
          </a:p>
          <a:p>
            <a:r>
              <a:rPr lang="en-US" sz="2000">
                <a:latin typeface="Arial"/>
                <a:cs typeface="Arial"/>
              </a:rPr>
              <a:t>outside their stores.</a:t>
            </a:r>
            <a:endParaRPr lang="en-US"/>
          </a:p>
          <a:p>
            <a:endParaRPr lang="en-US" sz="2000" b="1"/>
          </a:p>
          <a:p>
            <a:endParaRPr lang="en-US" sz="200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05759" y="878936"/>
            <a:ext cx="8280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p:txBody>
      </p:sp>
      <p:pic>
        <p:nvPicPr>
          <p:cNvPr id="8" name="Picture 8">
            <a:extLst>
              <a:ext uri="{FF2B5EF4-FFF2-40B4-BE49-F238E27FC236}">
                <a16:creationId xmlns:a16="http://schemas.microsoft.com/office/drawing/2014/main" id="{9A829542-4EE7-FE8A-0020-AAC12DADC865}"/>
              </a:ext>
            </a:extLst>
          </p:cNvPr>
          <p:cNvPicPr>
            <a:picLocks noChangeAspect="1"/>
          </p:cNvPicPr>
          <p:nvPr/>
        </p:nvPicPr>
        <p:blipFill>
          <a:blip r:embed="rId2"/>
          <a:stretch>
            <a:fillRect/>
          </a:stretch>
        </p:blipFill>
        <p:spPr>
          <a:xfrm>
            <a:off x="5026324" y="1784230"/>
            <a:ext cx="3879011" cy="3850256"/>
          </a:xfrm>
          <a:prstGeom prst="rect">
            <a:avLst/>
          </a:prstGeom>
        </p:spPr>
      </p:pic>
    </p:spTree>
    <p:extLst>
      <p:ext uri="{BB962C8B-B14F-4D97-AF65-F5344CB8AC3E}">
        <p14:creationId xmlns:p14="http://schemas.microsoft.com/office/powerpoint/2010/main" val="351566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7"/>
            <a:ext cx="8475656" cy="3170099"/>
          </a:xfrm>
          <a:prstGeom prst="rect">
            <a:avLst/>
          </a:prstGeom>
          <a:noFill/>
        </p:spPr>
        <p:txBody>
          <a:bodyPr wrap="square" lIns="91440" tIns="45720" rIns="91440" bIns="45720" rtlCol="0" anchor="t">
            <a:spAutoFit/>
          </a:bodyPr>
          <a:lstStyle/>
          <a:p>
            <a:r>
              <a:rPr lang="en-US" sz="2000" b="1">
                <a:latin typeface="Arial"/>
                <a:cs typeface="Arial"/>
              </a:rPr>
              <a:t>5. Observe the principles in action</a:t>
            </a:r>
            <a:endParaRPr lang="en-US" sz="2000">
              <a:latin typeface="Arial"/>
              <a:cs typeface="Arial"/>
            </a:endParaRPr>
          </a:p>
          <a:p>
            <a:endParaRPr lang="en-US" sz="2000" b="1"/>
          </a:p>
          <a:p>
            <a:r>
              <a:rPr lang="en-US" sz="2000" b="1">
                <a:latin typeface="Arial"/>
                <a:cs typeface="Arial"/>
              </a:rPr>
              <a:t>Observe the persuasion principles in action</a:t>
            </a:r>
            <a:endParaRPr lang="en-US" sz="2000">
              <a:latin typeface="Arial"/>
              <a:cs typeface="Arial"/>
            </a:endParaRPr>
          </a:p>
          <a:p>
            <a:pPr algn="just"/>
            <a:r>
              <a:rPr lang="en-US" sz="2000">
                <a:latin typeface="Arial"/>
                <a:cs typeface="Arial"/>
              </a:rPr>
              <a:t>The following video shows several different examples of the principles of persuasion. The video is from nightly footballs 2010 campaign around the World Cup. While watching this video, identify the persuasion principles and think about how they are persuasive to a general or specific audience.</a:t>
            </a:r>
            <a:endParaRPr lang="en-US">
              <a:latin typeface="Arial"/>
              <a:cs typeface="Arial"/>
            </a:endParaRPr>
          </a:p>
          <a:p>
            <a:endParaRPr lang="en-US" sz="2000" b="1"/>
          </a:p>
          <a:p>
            <a:endParaRPr lang="en-US" sz="200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05759" y="878936"/>
            <a:ext cx="8280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p:txBody>
      </p:sp>
      <p:pic>
        <p:nvPicPr>
          <p:cNvPr id="6" name="Online Media 5" title="Nike Write The Future - World Cup 2010 Commercial">
            <a:hlinkClick r:id="" action="ppaction://media"/>
            <a:extLst>
              <a:ext uri="{FF2B5EF4-FFF2-40B4-BE49-F238E27FC236}">
                <a16:creationId xmlns:a16="http://schemas.microsoft.com/office/drawing/2014/main" id="{9A29AC82-B119-8921-C8D6-B5D6C6B33EC4}"/>
              </a:ext>
            </a:extLst>
          </p:cNvPr>
          <p:cNvPicPr>
            <a:picLocks noRot="1" noChangeAspect="1"/>
          </p:cNvPicPr>
          <p:nvPr>
            <a:videoFile r:link="rId1"/>
          </p:nvPr>
        </p:nvPicPr>
        <p:blipFill>
          <a:blip r:embed="rId3"/>
          <a:stretch>
            <a:fillRect/>
          </a:stretch>
        </p:blipFill>
        <p:spPr>
          <a:xfrm>
            <a:off x="2726906" y="3530960"/>
            <a:ext cx="4351547" cy="3016609"/>
          </a:xfrm>
          <a:prstGeom prst="rect">
            <a:avLst/>
          </a:prstGeom>
        </p:spPr>
      </p:pic>
    </p:spTree>
    <p:extLst>
      <p:ext uri="{BB962C8B-B14F-4D97-AF65-F5344CB8AC3E}">
        <p14:creationId xmlns:p14="http://schemas.microsoft.com/office/powerpoint/2010/main" val="83200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32590"/>
            <a:ext cx="8475656" cy="4708981"/>
          </a:xfrm>
          <a:prstGeom prst="rect">
            <a:avLst/>
          </a:prstGeom>
          <a:noFill/>
        </p:spPr>
        <p:txBody>
          <a:bodyPr wrap="square" lIns="91440" tIns="45720" rIns="91440" bIns="45720" rtlCol="0" anchor="t">
            <a:spAutoFit/>
          </a:bodyPr>
          <a:lstStyle/>
          <a:p>
            <a:r>
              <a:rPr lang="en-US" sz="2000">
                <a:latin typeface="Arial"/>
                <a:cs typeface="Arial"/>
              </a:rPr>
              <a:t>Find two examples of persuasion ad. or scenarios that you have identified in your city using your smartphone camera. They could be in any context or language. You can share the examples in the seminar and discuss the following questions:</a:t>
            </a:r>
            <a:endParaRPr lang="en-US"/>
          </a:p>
          <a:p>
            <a:endParaRPr lang="en-US" sz="2000">
              <a:latin typeface="Arial"/>
              <a:cs typeface="Arial"/>
            </a:endParaRPr>
          </a:p>
          <a:p>
            <a:pPr marL="285750" indent="-285750">
              <a:buFont typeface="Arial"/>
              <a:buChar char="•"/>
            </a:pPr>
            <a:r>
              <a:rPr lang="en-US" sz="2000">
                <a:latin typeface="Arial"/>
                <a:cs typeface="Arial"/>
              </a:rPr>
              <a:t>What elements of persuasion are evident in the examples?</a:t>
            </a:r>
            <a:endParaRPr lang="en-US"/>
          </a:p>
          <a:p>
            <a:endParaRPr lang="en-US" sz="2000">
              <a:latin typeface="Arial"/>
              <a:cs typeface="Arial"/>
            </a:endParaRPr>
          </a:p>
          <a:p>
            <a:pPr marL="285750" indent="-285750">
              <a:buFont typeface="Arial"/>
              <a:buChar char="•"/>
            </a:pPr>
            <a:r>
              <a:rPr lang="en-US" sz="2000">
                <a:latin typeface="Arial"/>
                <a:cs typeface="Arial"/>
              </a:rPr>
              <a:t>Are they different? Why or why not?</a:t>
            </a:r>
            <a:endParaRPr lang="en-US"/>
          </a:p>
          <a:p>
            <a:endParaRPr lang="en-US" sz="2000">
              <a:latin typeface="Arial"/>
              <a:cs typeface="Arial"/>
            </a:endParaRPr>
          </a:p>
          <a:p>
            <a:pPr marL="285750" indent="-285750">
              <a:buFont typeface="Arial"/>
              <a:buChar char="•"/>
            </a:pPr>
            <a:r>
              <a:rPr lang="en-US" sz="2000">
                <a:latin typeface="Arial"/>
                <a:cs typeface="Arial"/>
              </a:rPr>
              <a:t>How effective are they?</a:t>
            </a:r>
            <a:endParaRPr lang="en-US"/>
          </a:p>
          <a:p>
            <a:endParaRPr lang="en-US" sz="2000">
              <a:latin typeface="Arial"/>
              <a:cs typeface="Arial"/>
            </a:endParaRPr>
          </a:p>
          <a:p>
            <a:pPr marL="285750" indent="-285750">
              <a:buFont typeface="Arial"/>
              <a:buChar char="•"/>
            </a:pPr>
            <a:r>
              <a:rPr lang="en-US" sz="2000">
                <a:latin typeface="Arial"/>
                <a:cs typeface="Arial"/>
              </a:rPr>
              <a:t>How could they be improved?</a:t>
            </a:r>
            <a:endParaRPr lang="en-US"/>
          </a:p>
          <a:p>
            <a:endParaRPr lang="en-US" sz="2000" b="1">
              <a:latin typeface="Arial"/>
              <a:cs typeface="Arial"/>
            </a:endParaRPr>
          </a:p>
          <a:p>
            <a:endParaRPr lang="en-US" sz="2000" b="1"/>
          </a:p>
          <a:p>
            <a:endParaRPr lang="en-US" sz="200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05759" y="878936"/>
            <a:ext cx="8280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3.5 Persuasion and attitude change</a:t>
            </a:r>
          </a:p>
        </p:txBody>
      </p:sp>
    </p:spTree>
    <p:extLst>
      <p:ext uri="{BB962C8B-B14F-4D97-AF65-F5344CB8AC3E}">
        <p14:creationId xmlns:p14="http://schemas.microsoft.com/office/powerpoint/2010/main" val="351498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354765"/>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r>
              <a:rPr lang="en-US" sz="2400" b="1" dirty="0">
                <a:latin typeface="Arial"/>
                <a:cs typeface="Arial"/>
              </a:rPr>
              <a:t>3.4 The links between attitudes and behaviors</a:t>
            </a:r>
          </a:p>
          <a:p>
            <a:endParaRPr lang="en-US" sz="2400" b="1"/>
          </a:p>
          <a:p>
            <a:r>
              <a:rPr lang="en-US" sz="2400" b="1" dirty="0">
                <a:latin typeface="Arial"/>
                <a:cs typeface="Arial"/>
              </a:rPr>
              <a:t>3.5 Persuasion and attitude change </a:t>
            </a:r>
            <a:endParaRPr lang="en-US" sz="2400" b="1" dirty="0"/>
          </a:p>
          <a:p>
            <a:endParaRPr lang="en-US" sz="2400" b="1"/>
          </a:p>
          <a:p>
            <a:endParaRPr lang="en-US" sz="2400" b="1">
              <a:latin typeface="Arial"/>
              <a:cs typeface="Arial"/>
            </a:endParaRPr>
          </a:p>
          <a:p>
            <a:endParaRPr lang="en-US" sz="2000" b="1"/>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Attitudes and Behaviors (Cont.)</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462760"/>
          </a:xfrm>
          <a:prstGeom prst="rect">
            <a:avLst/>
          </a:prstGeom>
          <a:noFill/>
        </p:spPr>
        <p:txBody>
          <a:bodyPr wrap="square" lIns="91440" tIns="45720" rIns="91440" bIns="45720" rtlCol="0" anchor="t">
            <a:spAutoFit/>
          </a:bodyPr>
          <a:lstStyle/>
          <a:p>
            <a:r>
              <a:rPr lang="en-US" sz="2000">
                <a:latin typeface="Arial"/>
                <a:cs typeface="Arial"/>
              </a:rPr>
              <a:t>Now that you have learned about attitudes, we will look at why they matter. In particular, we will be examining a question that has driven a lot of research in psychology, that is: what is the relationship between attitudes and behaviors? </a:t>
            </a:r>
            <a:endParaRPr lang="en-US"/>
          </a:p>
          <a:p>
            <a:endParaRPr lang="en-US" sz="2000">
              <a:latin typeface="Arial"/>
              <a:cs typeface="Arial"/>
            </a:endParaRPr>
          </a:p>
          <a:p>
            <a:r>
              <a:rPr lang="en-US" sz="2000">
                <a:latin typeface="Arial"/>
                <a:cs typeface="Arial"/>
              </a:rPr>
              <a:t>The traditional view of attitudes involves only beliefs and feelings. However, this definition of attitude poorly predicted actual behavior. In fact, an influential review by Wicker, in 1969, found that studies that measured attitude were poorly related to actual behavior. He concluded, 'It is considerably more likely that attitudes will be unrelated or only slightly related to overt behaviors than that attitudes will be closely related to actions'.</a:t>
            </a:r>
            <a:endParaRPr lang="en-US"/>
          </a:p>
          <a:p>
            <a:endParaRPr lang="en-US" sz="2000" b="1">
              <a:latin typeface="Arial"/>
              <a:cs typeface="Arial"/>
            </a:endParaRPr>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Attitudes and Behaviors (Cont.)</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3.4 The link between attitudes and behaviors</a:t>
            </a:r>
          </a:p>
          <a:p>
            <a:endParaRPr lang="en-US" sz="2400" b="1">
              <a:latin typeface="Arial"/>
              <a:cs typeface="Arial"/>
            </a:endParaRPr>
          </a:p>
          <a:p>
            <a:pPr algn="l"/>
            <a:endParaRPr lang="en-US"/>
          </a:p>
        </p:txBody>
      </p:sp>
    </p:spTree>
    <p:extLst>
      <p:ext uri="{BB962C8B-B14F-4D97-AF65-F5344CB8AC3E}">
        <p14:creationId xmlns:p14="http://schemas.microsoft.com/office/powerpoint/2010/main" val="54626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708981"/>
          </a:xfrm>
          <a:prstGeom prst="rect">
            <a:avLst/>
          </a:prstGeom>
          <a:noFill/>
        </p:spPr>
        <p:txBody>
          <a:bodyPr wrap="square" lIns="91440" tIns="45720" rIns="91440" bIns="45720" rtlCol="0" anchor="t">
            <a:spAutoFit/>
          </a:bodyPr>
          <a:lstStyle/>
          <a:p>
            <a:r>
              <a:rPr lang="en-US" sz="2000">
                <a:latin typeface="Arial"/>
                <a:cs typeface="Arial"/>
              </a:rPr>
              <a:t>Thus, he called for the abandonment of the psychological concept of attitude. For example, you plan to study all Saturday night to get caught up for the upcoming test but, perhaps, you are overcome by the amount of work and fall asleep early on Saturday without studying very much. Or, perhaps, you give in to social pressure and go partying with your friends. While your thoughts and feeling support studying all night on Saturday, you actually acted differently. This example indicates that there are more factors at play in planning our future behaviors beyond feelings and beliefs. </a:t>
            </a:r>
            <a:endParaRPr lang="en-US"/>
          </a:p>
          <a:p>
            <a:endParaRPr lang="en-US" sz="2000">
              <a:latin typeface="Arial"/>
              <a:cs typeface="Arial"/>
            </a:endParaRPr>
          </a:p>
          <a:p>
            <a:r>
              <a:rPr lang="en-US" sz="2000">
                <a:latin typeface="Arial"/>
                <a:cs typeface="Arial"/>
              </a:rPr>
              <a:t>This is why Ajzen, in 1975, proposed the Theory of Reasoned Action which changed the definition of attitudes; that is attitude should involve behavioral intentions in addition to beliefs and feelings. In his re-analysis of past findings, this new definition resulted in a better predictive ability of actual behavior. </a:t>
            </a:r>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3.4 The link between attitudes and behaviors</a:t>
            </a:r>
          </a:p>
          <a:p>
            <a:endParaRPr lang="en-US" sz="2400" b="1">
              <a:latin typeface="Arial"/>
              <a:cs typeface="Arial"/>
            </a:endParaRPr>
          </a:p>
          <a:p>
            <a:pPr algn="l"/>
            <a:endParaRPr lang="en-US"/>
          </a:p>
        </p:txBody>
      </p:sp>
    </p:spTree>
    <p:extLst>
      <p:ext uri="{BB962C8B-B14F-4D97-AF65-F5344CB8AC3E}">
        <p14:creationId xmlns:p14="http://schemas.microsoft.com/office/powerpoint/2010/main" val="276006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3754874"/>
          </a:xfrm>
          <a:prstGeom prst="rect">
            <a:avLst/>
          </a:prstGeom>
          <a:noFill/>
        </p:spPr>
        <p:txBody>
          <a:bodyPr wrap="square" lIns="91440" tIns="45720" rIns="91440" bIns="45720" rtlCol="0" anchor="t">
            <a:spAutoFit/>
          </a:bodyPr>
          <a:lstStyle/>
          <a:p>
            <a:r>
              <a:rPr lang="en-US" sz="2000">
                <a:latin typeface="Arial"/>
                <a:cs typeface="Arial"/>
              </a:rPr>
              <a:t>However, there are still other factors that are not represented in the Theory of Reasoned Action. Considered the influence of social pressures and cognitive overload in our previous example where actual behavior was impacted. Here is another example of how attitude is changed, and yet actual behavior did not change very much: the Surgeon General's 1964 report in the United States that confirmed the link between smoking behavior and lung cancer. However, this report only helped decrease smoking behavior slightly. Many people continue smoking despite compelling evidence linking smoking behavior to increased rates of cancer, heart disease and emphysema, as well as negative effects on children and the general anti-social effect.</a:t>
            </a:r>
            <a:endParaRPr lang="en-US"/>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Attitudes and Behaviors (Cont.)</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3.4 The link between attitudes and behaviors</a:t>
            </a:r>
          </a:p>
          <a:p>
            <a:endParaRPr lang="en-US" sz="2400" b="1">
              <a:latin typeface="Arial"/>
              <a:cs typeface="Arial"/>
            </a:endParaRPr>
          </a:p>
          <a:p>
            <a:pPr algn="l"/>
            <a:endParaRPr lang="en-US"/>
          </a:p>
        </p:txBody>
      </p:sp>
    </p:spTree>
    <p:extLst>
      <p:ext uri="{BB962C8B-B14F-4D97-AF65-F5344CB8AC3E}">
        <p14:creationId xmlns:p14="http://schemas.microsoft.com/office/powerpoint/2010/main" val="408149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985980"/>
          </a:xfrm>
          <a:prstGeom prst="rect">
            <a:avLst/>
          </a:prstGeom>
          <a:noFill/>
        </p:spPr>
        <p:txBody>
          <a:bodyPr wrap="square" lIns="91440" tIns="45720" rIns="91440" bIns="45720" rtlCol="0" anchor="t">
            <a:spAutoFit/>
          </a:bodyPr>
          <a:lstStyle/>
          <a:p>
            <a:r>
              <a:rPr lang="en-US" sz="2000">
                <a:latin typeface="Arial"/>
                <a:cs typeface="Arial"/>
              </a:rPr>
              <a:t>Can you come up with factors that are preventing people from quitting smoking? Perhaps, you thought there are physiological factors at play where smoker's bodies need a dose of nicotine because they are addicted. Or, perhaps, you thought of the social factors involved in the 1960s – and somewhere still prevalent today – where people are expected to smoke, such as on breaks from work, in bars and in nightclubs.</a:t>
            </a:r>
            <a:endParaRPr lang="en-US"/>
          </a:p>
          <a:p>
            <a:endParaRPr lang="en-US" sz="2000">
              <a:latin typeface="Arial"/>
              <a:cs typeface="Arial"/>
            </a:endParaRPr>
          </a:p>
          <a:p>
            <a:r>
              <a:rPr lang="en-US" sz="2000">
                <a:latin typeface="Arial"/>
                <a:cs typeface="Arial"/>
              </a:rPr>
              <a:t>These additional factors let Ajzen, in 1985, to extend the Theory of Reasoned Action into the Theory of Planned Behavior, by proposing two new variables: subjective norms and perceived controls. The addition of these two new variables resulted in more accurate predictions of actual behavior from the measurement of attitudes, by including subjective norms and perceived control.</a:t>
            </a:r>
            <a:endParaRPr lang="en-US"/>
          </a:p>
          <a:p>
            <a:endParaRPr lang="en-US" sz="2000"/>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Attitudes and Behaviors (Cont.)</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3.4 The link between attitudes and behaviors</a:t>
            </a:r>
          </a:p>
          <a:p>
            <a:endParaRPr lang="en-US" sz="2400" b="1">
              <a:latin typeface="Arial"/>
              <a:cs typeface="Arial"/>
            </a:endParaRPr>
          </a:p>
          <a:p>
            <a:pPr algn="l"/>
            <a:endParaRPr lang="en-US"/>
          </a:p>
        </p:txBody>
      </p:sp>
    </p:spTree>
    <p:extLst>
      <p:ext uri="{BB962C8B-B14F-4D97-AF65-F5344CB8AC3E}">
        <p14:creationId xmlns:p14="http://schemas.microsoft.com/office/powerpoint/2010/main" val="47750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370427"/>
          </a:xfrm>
          <a:prstGeom prst="rect">
            <a:avLst/>
          </a:prstGeom>
          <a:noFill/>
        </p:spPr>
        <p:txBody>
          <a:bodyPr wrap="square" lIns="91440" tIns="45720" rIns="91440" bIns="45720" rtlCol="0" anchor="t">
            <a:spAutoFit/>
          </a:bodyPr>
          <a:lstStyle/>
          <a:p>
            <a:r>
              <a:rPr lang="en-US" sz="2000">
                <a:latin typeface="Arial"/>
                <a:cs typeface="Arial"/>
              </a:rPr>
              <a:t>Subjective norms are behaviors that 'important others' think that an individual should do. So, these 'important others' could be parents, friends or other influential people that the individual sees as role models, inspirational figures or people that can impact their lives in both positive and negative ways. Perceived controls involve the perceived ease to which an individual can take an action. This could depend on personal capabilities, resources, environmental conditions or other factors that affect an individual's notion of control over their actions. In the case of smoking behavior, individuals’ bodies might actually be controlling their behavior due to physiological addiction. </a:t>
            </a:r>
            <a:endParaRPr lang="en-US"/>
          </a:p>
          <a:p>
            <a:endParaRPr lang="en-US" sz="2000">
              <a:latin typeface="Arial"/>
              <a:cs typeface="Arial"/>
            </a:endParaRPr>
          </a:p>
          <a:p>
            <a:r>
              <a:rPr lang="en-US" sz="2000">
                <a:latin typeface="Arial"/>
                <a:cs typeface="Arial"/>
              </a:rPr>
              <a:t>What other variable might be important to include to improve the accuracy of actual behavior predictions?</a:t>
            </a:r>
            <a:endParaRPr lang="en-US"/>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Attitudes and Behaviors (Cont.)</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3.4 The link between attitudes and behaviors</a:t>
            </a:r>
          </a:p>
          <a:p>
            <a:endParaRPr lang="en-US" sz="2400" b="1">
              <a:latin typeface="Arial"/>
              <a:cs typeface="Arial"/>
            </a:endParaRPr>
          </a:p>
          <a:p>
            <a:pPr algn="l"/>
            <a:endParaRPr lang="en-US"/>
          </a:p>
        </p:txBody>
      </p:sp>
    </p:spTree>
    <p:extLst>
      <p:ext uri="{BB962C8B-B14F-4D97-AF65-F5344CB8AC3E}">
        <p14:creationId xmlns:p14="http://schemas.microsoft.com/office/powerpoint/2010/main" val="55803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18853"/>
            <a:ext cx="8475656" cy="4370427"/>
          </a:xfrm>
          <a:prstGeom prst="rect">
            <a:avLst/>
          </a:prstGeom>
          <a:noFill/>
        </p:spPr>
        <p:txBody>
          <a:bodyPr wrap="square" lIns="91440" tIns="45720" rIns="91440" bIns="45720" rtlCol="0" anchor="t">
            <a:spAutoFit/>
          </a:bodyPr>
          <a:lstStyle/>
          <a:p>
            <a:r>
              <a:rPr lang="en-US" sz="2000">
                <a:latin typeface="Arial"/>
                <a:cs typeface="Arial"/>
              </a:rPr>
              <a:t>The Theory of Planned Behavior has been extended to include past behavior – as we know, purchase behavior is strongly influenced by habits. Thus, the inclusion of past behaviors, social norms and perceived controls significantly increases the predictive value to marketers of attitude measurements. Marketers can and do use the Theory of Planned Behavior to reliably predict purchase behavior of their company's products and services.</a:t>
            </a:r>
            <a:endParaRPr lang="en-US"/>
          </a:p>
          <a:p>
            <a:endParaRPr lang="en-US" sz="2000">
              <a:latin typeface="Arial"/>
              <a:cs typeface="Arial"/>
            </a:endParaRPr>
          </a:p>
          <a:p>
            <a:r>
              <a:rPr lang="en-US" sz="2000">
                <a:latin typeface="Arial"/>
                <a:cs typeface="Arial"/>
              </a:rPr>
              <a:t>As we have seen, attitudes can predict actual behavior but as marketers, perhaps, the attitude towards a product or a service is not as favorable as we'd like. The next section talks about attitude change through persuasive techniques.</a:t>
            </a:r>
            <a:endParaRPr lang="en-US"/>
          </a:p>
          <a:p>
            <a:endParaRPr lang="en-US" sz="2000"/>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6: Attitudes and Behaviors (Cont.)</a:t>
            </a:r>
            <a:endParaRPr lang="en-US" dirty="0" err="1"/>
          </a:p>
        </p:txBody>
      </p:sp>
      <p:sp>
        <p:nvSpPr>
          <p:cNvPr id="2" name="TextBox 1">
            <a:extLst>
              <a:ext uri="{FF2B5EF4-FFF2-40B4-BE49-F238E27FC236}">
                <a16:creationId xmlns:a16="http://schemas.microsoft.com/office/drawing/2014/main" id="{982EF65B-E84F-3387-CE22-0696805B70D3}"/>
              </a:ext>
            </a:extLst>
          </p:cNvPr>
          <p:cNvSpPr txBox="1"/>
          <p:nvPr/>
        </p:nvSpPr>
        <p:spPr>
          <a:xfrm>
            <a:off x="291381" y="965200"/>
            <a:ext cx="82804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3.4 The link between attitudes and behaviors</a:t>
            </a:r>
          </a:p>
          <a:p>
            <a:endParaRPr lang="en-US" sz="2400" b="1">
              <a:latin typeface="Arial"/>
              <a:cs typeface="Arial"/>
            </a:endParaRPr>
          </a:p>
          <a:p>
            <a:pPr algn="l"/>
            <a:endParaRPr lang="en-US"/>
          </a:p>
        </p:txBody>
      </p:sp>
    </p:spTree>
    <p:extLst>
      <p:ext uri="{BB962C8B-B14F-4D97-AF65-F5344CB8AC3E}">
        <p14:creationId xmlns:p14="http://schemas.microsoft.com/office/powerpoint/2010/main" val="223394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17570"/>
            <a:ext cx="8475656" cy="5293757"/>
          </a:xfrm>
          <a:prstGeom prst="rect">
            <a:avLst/>
          </a:prstGeom>
          <a:noFill/>
        </p:spPr>
        <p:txBody>
          <a:bodyPr wrap="square" lIns="91440" tIns="45720" rIns="91440" bIns="45720" rtlCol="0" anchor="t">
            <a:spAutoFit/>
          </a:bodyPr>
          <a:lstStyle/>
          <a:p>
            <a:r>
              <a:rPr lang="en-US" sz="2000" b="1">
                <a:latin typeface="Arial"/>
                <a:cs typeface="Arial"/>
              </a:rPr>
              <a:t>1. Introduction to the principles of persuasion</a:t>
            </a:r>
          </a:p>
          <a:p>
            <a:r>
              <a:rPr lang="en-US" sz="2000">
                <a:latin typeface="Arial"/>
                <a:cs typeface="Arial"/>
              </a:rPr>
              <a:t>Individuals’ attitudes can be changed through persuasive communication techniques. </a:t>
            </a:r>
            <a:endParaRPr lang="en-US" sz="2000"/>
          </a:p>
          <a:p>
            <a:endParaRPr lang="en-US" sz="2000" b="1"/>
          </a:p>
          <a:p>
            <a:r>
              <a:rPr lang="en-US" sz="2000" b="1">
                <a:highlight>
                  <a:srgbClr val="C0C0C0"/>
                </a:highlight>
                <a:latin typeface="Arial"/>
                <a:cs typeface="Arial"/>
              </a:rPr>
              <a:t>Persuasion</a:t>
            </a:r>
          </a:p>
          <a:p>
            <a:r>
              <a:rPr lang="en-US" sz="2000">
                <a:highlight>
                  <a:srgbClr val="C0C0C0"/>
                </a:highlight>
                <a:latin typeface="Arial"/>
                <a:cs typeface="Arial"/>
              </a:rPr>
              <a:t>Persuasion is the process of attempting to influence the beliefs, feelings, intended behaviors, motivations or actual behaviors of other people.</a:t>
            </a:r>
            <a:endParaRPr lang="en-US">
              <a:highlight>
                <a:srgbClr val="C0C0C0"/>
              </a:highlight>
              <a:latin typeface="Arial"/>
              <a:cs typeface="Arial"/>
            </a:endParaRPr>
          </a:p>
          <a:p>
            <a:endParaRPr lang="en-US" sz="2000">
              <a:highlight>
                <a:srgbClr val="C0C0C0"/>
              </a:highlight>
            </a:endParaRPr>
          </a:p>
          <a:p>
            <a:r>
              <a:rPr lang="en-US" sz="2000">
                <a:latin typeface="Arial"/>
                <a:cs typeface="Arial"/>
              </a:rPr>
              <a:t>This picture of a woman threatening a child in </a:t>
            </a:r>
            <a:endParaRPr lang="en-US">
              <a:latin typeface="Arial"/>
              <a:cs typeface="Arial"/>
            </a:endParaRPr>
          </a:p>
          <a:p>
            <a:r>
              <a:rPr lang="en-US" sz="2000">
                <a:latin typeface="Arial"/>
                <a:cs typeface="Arial"/>
              </a:rPr>
              <a:t>order for them to eat their vegetables is not a </a:t>
            </a:r>
            <a:endParaRPr lang="en-US">
              <a:latin typeface="Arial"/>
              <a:cs typeface="Arial"/>
            </a:endParaRPr>
          </a:p>
          <a:p>
            <a:r>
              <a:rPr lang="en-US" sz="2000">
                <a:latin typeface="Arial"/>
                <a:cs typeface="Arial"/>
              </a:rPr>
              <a:t>form of persuasion. It is a form of coercion that </a:t>
            </a:r>
            <a:endParaRPr lang="en-US">
              <a:latin typeface="Arial"/>
              <a:cs typeface="Arial"/>
            </a:endParaRPr>
          </a:p>
          <a:p>
            <a:r>
              <a:rPr lang="en-US" sz="2000">
                <a:latin typeface="Arial"/>
                <a:cs typeface="Arial"/>
              </a:rPr>
              <a:t>will not be explored in this section. Instead, we </a:t>
            </a:r>
            <a:endParaRPr lang="en-US">
              <a:latin typeface="Arial"/>
              <a:cs typeface="Arial"/>
            </a:endParaRPr>
          </a:p>
          <a:p>
            <a:r>
              <a:rPr lang="en-US" sz="2000">
                <a:latin typeface="Arial"/>
                <a:cs typeface="Arial"/>
              </a:rPr>
              <a:t>will be talking about Cialdini’s principles of </a:t>
            </a:r>
            <a:endParaRPr lang="en-US">
              <a:latin typeface="Arial"/>
              <a:cs typeface="Arial"/>
            </a:endParaRPr>
          </a:p>
          <a:p>
            <a:r>
              <a:rPr lang="en-US" sz="2000">
                <a:latin typeface="Arial"/>
                <a:cs typeface="Arial"/>
              </a:rPr>
              <a:t>persuasion.</a:t>
            </a:r>
            <a:endParaRPr lang="en-US">
              <a:latin typeface="Arial"/>
              <a:cs typeface="Arial"/>
            </a:endParaRPr>
          </a:p>
          <a:p>
            <a:endParaRPr lang="en-US" sz="2000">
              <a:highlight>
                <a:srgbClr val="C0C0C0"/>
              </a:highlight>
            </a:endParaRPr>
          </a:p>
          <a:p>
            <a:endParaRPr lang="en-US" sz="2000"/>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6: Attitudes and Behaviors (Cont.)</a:t>
            </a:r>
            <a:endParaRPr lang="en-US" err="1"/>
          </a:p>
        </p:txBody>
      </p:sp>
      <p:sp>
        <p:nvSpPr>
          <p:cNvPr id="2" name="TextBox 1">
            <a:extLst>
              <a:ext uri="{FF2B5EF4-FFF2-40B4-BE49-F238E27FC236}">
                <a16:creationId xmlns:a16="http://schemas.microsoft.com/office/drawing/2014/main" id="{982EF65B-E84F-3387-CE22-0696805B70D3}"/>
              </a:ext>
            </a:extLst>
          </p:cNvPr>
          <p:cNvSpPr txBox="1"/>
          <p:nvPr/>
        </p:nvSpPr>
        <p:spPr>
          <a:xfrm>
            <a:off x="348891" y="878936"/>
            <a:ext cx="82804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3.5 Persuasion and attitude change</a:t>
            </a:r>
          </a:p>
          <a:p>
            <a:endParaRPr lang="en-US" sz="2400" b="1">
              <a:latin typeface="Arial"/>
              <a:cs typeface="Arial"/>
            </a:endParaRPr>
          </a:p>
          <a:p>
            <a:endParaRPr lang="en-US" sz="2400" b="1">
              <a:latin typeface="Arial"/>
              <a:cs typeface="Arial"/>
            </a:endParaRPr>
          </a:p>
          <a:p>
            <a:pPr algn="l"/>
            <a:endParaRPr lang="en-US"/>
          </a:p>
        </p:txBody>
      </p:sp>
      <p:pic>
        <p:nvPicPr>
          <p:cNvPr id="6" name="Picture 7" descr="A person and a child in a kitchen&#10;&#10;Description automatically generated">
            <a:extLst>
              <a:ext uri="{FF2B5EF4-FFF2-40B4-BE49-F238E27FC236}">
                <a16:creationId xmlns:a16="http://schemas.microsoft.com/office/drawing/2014/main" id="{BC3F7A4C-1B42-C80A-A48E-C52F4CB582D9}"/>
              </a:ext>
            </a:extLst>
          </p:cNvPr>
          <p:cNvPicPr>
            <a:picLocks noChangeAspect="1"/>
          </p:cNvPicPr>
          <p:nvPr/>
        </p:nvPicPr>
        <p:blipFill>
          <a:blip r:embed="rId2"/>
          <a:stretch>
            <a:fillRect/>
          </a:stretch>
        </p:blipFill>
        <p:spPr>
          <a:xfrm>
            <a:off x="5989608" y="3753928"/>
            <a:ext cx="2743200" cy="2743200"/>
          </a:xfrm>
          <a:prstGeom prst="rect">
            <a:avLst/>
          </a:prstGeom>
        </p:spPr>
      </p:pic>
    </p:spTree>
    <p:extLst>
      <p:ext uri="{BB962C8B-B14F-4D97-AF65-F5344CB8AC3E}">
        <p14:creationId xmlns:p14="http://schemas.microsoft.com/office/powerpoint/2010/main" val="81827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27</cp:revision>
  <cp:lastPrinted>2020-09-02T06:00:26Z</cp:lastPrinted>
  <dcterms:created xsi:type="dcterms:W3CDTF">2009-07-12T19:40:29Z</dcterms:created>
  <dcterms:modified xsi:type="dcterms:W3CDTF">2023-02-24T20:07:10Z</dcterms:modified>
</cp:coreProperties>
</file>