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2" r:id="rId15"/>
    <p:sldId id="463" r:id="rId16"/>
    <p:sldId id="464" r:id="rId17"/>
    <p:sldId id="465" r:id="rId18"/>
    <p:sldId id="466" r:id="rId19"/>
    <p:sldId id="467" r:id="rId20"/>
    <p:sldId id="468" r:id="rId21"/>
    <p:sldId id="469" r:id="rId22"/>
    <p:sldId id="470" r:id="rId23"/>
    <p:sldId id="471" r:id="rId2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3915A-C50E-0F48-D122-CE87A6BEC795}" v="297" dt="2023-02-24T19:01:52.484"/>
    <p1510:client id="{0B2EFFB3-8048-4939-82BF-D8895F5CEFCE}" v="65" dt="2023-02-23T19:50:34.599"/>
    <p1510:client id="{20D6E57C-60A4-46C5-A9BD-78B1DC1D52D3}" v="2984" dt="2023-02-23T18:06:07.667"/>
    <p1510:client id="{4412BEE1-D83E-C628-3E2A-A45F3F151D6B}" v="38" dt="2023-02-24T19:51:01.313"/>
    <p1510:client id="{618330F1-9E5B-4D5D-990C-A25F0B362CE6}" v="496" dt="2023-02-24T19:21:35.970"/>
    <p1510:client id="{78954B45-F872-44E0-BFA9-08B64AD4EEBC}" v="1110" dt="2023-02-24T20:44:12.944"/>
    <p1510:client id="{A6C0657E-4200-4B96-ABB1-B25130788EED}" v="997" dt="2023-02-23T19:48:06.946"/>
    <p1510:client id="{AF593356-4FEB-4F0E-B1F5-8802E36F7A53}" v="1566" dt="2023-02-23T19:08:38.872"/>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xoA8N6nJMRs?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instituteforgovernment.org.uk/sites/default/files/publications/MINDSPAC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4788024"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Consumer Behavior</a:t>
            </a:r>
            <a:endParaRPr lang="en-US" err="1"/>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339650"/>
          </a:xfrm>
          <a:prstGeom prst="rect">
            <a:avLst/>
          </a:prstGeom>
          <a:noFill/>
        </p:spPr>
        <p:txBody>
          <a:bodyPr wrap="square" lIns="91440" tIns="45720" rIns="91440" bIns="45720" rtlCol="0" anchor="t">
            <a:spAutoFit/>
          </a:bodyPr>
          <a:lstStyle/>
          <a:p>
            <a:r>
              <a:rPr lang="en-US" sz="2000" b="1" dirty="0">
                <a:highlight>
                  <a:srgbClr val="C0C0C0"/>
                </a:highlight>
                <a:latin typeface="Arial"/>
                <a:cs typeface="Arial"/>
              </a:rPr>
              <a:t>Cognitive dissonance</a:t>
            </a:r>
            <a:endParaRPr lang="en-US" sz="2000">
              <a:highlight>
                <a:srgbClr val="C0C0C0"/>
              </a:highlight>
              <a:latin typeface="Arial"/>
              <a:cs typeface="Arial"/>
            </a:endParaRPr>
          </a:p>
          <a:p>
            <a:r>
              <a:rPr lang="en-US" sz="2000" dirty="0">
                <a:highlight>
                  <a:srgbClr val="C0C0C0"/>
                </a:highlight>
                <a:latin typeface="Arial"/>
                <a:cs typeface="Arial"/>
              </a:rPr>
              <a:t>Cognitive dissonance is the difference of whether the consumer experiences the confirmation model (what the consumer expects will happen) or the disconfirmation model (the actual experience of the product or service).</a:t>
            </a:r>
            <a:endParaRPr lang="en-US" dirty="0"/>
          </a:p>
          <a:p>
            <a:endParaRPr lang="en-US" sz="2000" dirty="0"/>
          </a:p>
          <a:p>
            <a:r>
              <a:rPr lang="en-US" sz="2000" b="1" dirty="0">
                <a:latin typeface="Arial"/>
                <a:cs typeface="Arial"/>
              </a:rPr>
              <a:t>Cognitive dissonance theory</a:t>
            </a:r>
            <a:endParaRPr lang="en-US" sz="2000" dirty="0">
              <a:latin typeface="Arial"/>
              <a:cs typeface="Arial"/>
            </a:endParaRPr>
          </a:p>
          <a:p>
            <a:r>
              <a:rPr lang="en-US" sz="2000" dirty="0">
                <a:latin typeface="Arial"/>
                <a:cs typeface="Arial"/>
              </a:rPr>
              <a:t>Cognitive dissonance results from the psychological tension from two conflicting ideas at the same time. Before we buy anything, we produce perceptual maps of what it will be like with that product or service. After, we compare the post-purchase outcomes with the pre-purchase expectations.</a:t>
            </a:r>
            <a:endParaRPr lang="en-US" dirty="0">
              <a:latin typeface="Arial"/>
              <a:cs typeface="Arial"/>
            </a:endParaRPr>
          </a:p>
          <a:p>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spTree>
    <p:extLst>
      <p:ext uri="{BB962C8B-B14F-4D97-AF65-F5344CB8AC3E}">
        <p14:creationId xmlns:p14="http://schemas.microsoft.com/office/powerpoint/2010/main" val="14801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678204"/>
          </a:xfrm>
          <a:prstGeom prst="rect">
            <a:avLst/>
          </a:prstGeom>
          <a:noFill/>
        </p:spPr>
        <p:txBody>
          <a:bodyPr wrap="square" lIns="91440" tIns="45720" rIns="91440" bIns="45720" rtlCol="0" anchor="t">
            <a:spAutoFit/>
          </a:bodyPr>
          <a:lstStyle/>
          <a:p>
            <a:r>
              <a:rPr lang="en-US" sz="2000" b="1" dirty="0">
                <a:latin typeface="Arial"/>
                <a:cs typeface="Arial"/>
              </a:rPr>
              <a:t>Example</a:t>
            </a:r>
          </a:p>
          <a:p>
            <a:pPr algn="just"/>
            <a:r>
              <a:rPr lang="en-US" sz="2000" dirty="0">
                <a:latin typeface="Arial"/>
                <a:cs typeface="Arial"/>
              </a:rPr>
              <a:t>A few years ago, I wanted to have a cat. I was very excited at the idea of having this little furry ball that would sit next to me on the couch, while watching TV or, that would just keep me company at home. That was my </a:t>
            </a:r>
            <a:r>
              <a:rPr lang="en-US" sz="2000" b="1" dirty="0">
                <a:latin typeface="Arial"/>
                <a:cs typeface="Arial"/>
              </a:rPr>
              <a:t>pre-purchase expectation</a:t>
            </a:r>
            <a:r>
              <a:rPr lang="en-US" sz="2000" dirty="0">
                <a:latin typeface="Arial"/>
                <a:cs typeface="Arial"/>
              </a:rPr>
              <a:t>.</a:t>
            </a:r>
            <a:endParaRPr lang="en-US" sz="2000"/>
          </a:p>
          <a:p>
            <a:pPr algn="just"/>
            <a:endParaRPr lang="en-US" sz="2000" dirty="0">
              <a:latin typeface="Arial"/>
              <a:cs typeface="Arial"/>
            </a:endParaRPr>
          </a:p>
          <a:p>
            <a:pPr algn="just"/>
            <a:r>
              <a:rPr lang="en-US" sz="2000" dirty="0">
                <a:latin typeface="Arial"/>
                <a:cs typeface="Arial"/>
              </a:rPr>
              <a:t>However, my</a:t>
            </a:r>
            <a:r>
              <a:rPr lang="en-US" sz="2000" b="1" dirty="0">
                <a:latin typeface="Arial"/>
                <a:cs typeface="Arial"/>
              </a:rPr>
              <a:t> post-purchase outcomes</a:t>
            </a:r>
            <a:r>
              <a:rPr lang="en-US" sz="2000" dirty="0">
                <a:latin typeface="Arial"/>
                <a:cs typeface="Arial"/>
              </a:rPr>
              <a:t> were </a:t>
            </a:r>
            <a:endParaRPr lang="en-US" sz="2000"/>
          </a:p>
          <a:p>
            <a:pPr algn="just"/>
            <a:r>
              <a:rPr lang="en-US" sz="2000" dirty="0">
                <a:latin typeface="Arial"/>
                <a:cs typeface="Arial"/>
              </a:rPr>
              <a:t>different: there was hair everywhere and I </a:t>
            </a:r>
            <a:endParaRPr lang="en-US" sz="2000"/>
          </a:p>
          <a:p>
            <a:pPr algn="just"/>
            <a:r>
              <a:rPr lang="en-US" sz="2000" dirty="0">
                <a:latin typeface="Arial"/>
                <a:cs typeface="Arial"/>
              </a:rPr>
              <a:t>constantly had to clean my apartment and my </a:t>
            </a:r>
            <a:endParaRPr lang="en-US" sz="2000"/>
          </a:p>
          <a:p>
            <a:pPr algn="just"/>
            <a:r>
              <a:rPr lang="en-US" sz="2000" dirty="0">
                <a:latin typeface="Arial"/>
                <a:cs typeface="Arial"/>
              </a:rPr>
              <a:t>Clothes. Therefore, what I experienced was </a:t>
            </a:r>
            <a:endParaRPr lang="en-US"/>
          </a:p>
          <a:p>
            <a:pPr algn="just"/>
            <a:r>
              <a:rPr lang="en-US" sz="2000" dirty="0">
                <a:latin typeface="Arial"/>
                <a:cs typeface="Arial"/>
              </a:rPr>
              <a:t>cognitive dissonance between what I thought </a:t>
            </a:r>
            <a:endParaRPr lang="en-US"/>
          </a:p>
          <a:p>
            <a:pPr algn="just"/>
            <a:r>
              <a:rPr lang="en-US" sz="2000" dirty="0">
                <a:latin typeface="Arial"/>
                <a:cs typeface="Arial"/>
              </a:rPr>
              <a:t>would happen and what actually happened.</a:t>
            </a:r>
            <a:endParaRPr lang="en-US"/>
          </a:p>
          <a:p>
            <a:pPr algn="just"/>
            <a:endParaRPr lang="en-US" sz="2000" b="1" dirty="0">
              <a:highlight>
                <a:srgbClr val="C0C0C0"/>
              </a:highlight>
              <a:latin typeface="Arial"/>
              <a:cs typeface="Arial"/>
            </a:endParaRPr>
          </a:p>
          <a:p>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pic>
        <p:nvPicPr>
          <p:cNvPr id="6" name="Picture 7">
            <a:extLst>
              <a:ext uri="{FF2B5EF4-FFF2-40B4-BE49-F238E27FC236}">
                <a16:creationId xmlns:a16="http://schemas.microsoft.com/office/drawing/2014/main" id="{459A9232-C830-BEFE-D9FE-1B231A68D44B}"/>
              </a:ext>
            </a:extLst>
          </p:cNvPr>
          <p:cNvPicPr>
            <a:picLocks noChangeAspect="1"/>
          </p:cNvPicPr>
          <p:nvPr/>
        </p:nvPicPr>
        <p:blipFill>
          <a:blip r:embed="rId2"/>
          <a:stretch>
            <a:fillRect/>
          </a:stretch>
        </p:blipFill>
        <p:spPr>
          <a:xfrm>
            <a:off x="6032740" y="3423249"/>
            <a:ext cx="2743200" cy="2743200"/>
          </a:xfrm>
          <a:prstGeom prst="rect">
            <a:avLst/>
          </a:prstGeom>
        </p:spPr>
      </p:pic>
    </p:spTree>
    <p:extLst>
      <p:ext uri="{BB962C8B-B14F-4D97-AF65-F5344CB8AC3E}">
        <p14:creationId xmlns:p14="http://schemas.microsoft.com/office/powerpoint/2010/main" val="423566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062651"/>
          </a:xfrm>
          <a:prstGeom prst="rect">
            <a:avLst/>
          </a:prstGeom>
          <a:noFill/>
        </p:spPr>
        <p:txBody>
          <a:bodyPr wrap="square" lIns="91440" tIns="45720" rIns="91440" bIns="45720" rtlCol="0" anchor="t">
            <a:spAutoFit/>
          </a:bodyPr>
          <a:lstStyle/>
          <a:p>
            <a:r>
              <a:rPr lang="en-US" sz="2000" dirty="0">
                <a:latin typeface="Arial"/>
                <a:cs typeface="Arial"/>
              </a:rPr>
              <a:t>In terms of marketing implications, the post-purchase evaluation leads either to a ‘problem recognition’ (another cognitive model) if there are disconfirmed expectations, or the habitual model, where the consumer is presenting the same consumer behavior.</a:t>
            </a:r>
            <a:endParaRPr lang="en-US" dirty="0"/>
          </a:p>
          <a:p>
            <a:endParaRPr lang="en-US" sz="2000" dirty="0">
              <a:latin typeface="Arial"/>
              <a:cs typeface="Arial"/>
            </a:endParaRPr>
          </a:p>
          <a:p>
            <a:r>
              <a:rPr lang="en-US" sz="2000" dirty="0">
                <a:latin typeface="Arial"/>
                <a:cs typeface="Arial"/>
              </a:rPr>
              <a:t>Therefore, when thinking about expectations, if they are confirmed, pre-purchase expectations have now met or are equal to post-purchase performance. If they are disconfirmed, pre-purchase expectations do not equal post-purchase performance.</a:t>
            </a:r>
            <a:endParaRPr lang="en-US" dirty="0"/>
          </a:p>
          <a:p>
            <a:endParaRPr lang="en-US" sz="2000" b="1" dirty="0"/>
          </a:p>
          <a:p>
            <a:pPr algn="just"/>
            <a:endParaRPr lang="en-US" sz="2000" b="1" dirty="0">
              <a:highlight>
                <a:srgbClr val="C0C0C0"/>
              </a:highlight>
              <a:latin typeface="Arial"/>
              <a:cs typeface="Arial"/>
            </a:endParaRPr>
          </a:p>
          <a:p>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spTree>
    <p:extLst>
      <p:ext uri="{BB962C8B-B14F-4D97-AF65-F5344CB8AC3E}">
        <p14:creationId xmlns:p14="http://schemas.microsoft.com/office/powerpoint/2010/main" val="249261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2523768"/>
          </a:xfrm>
          <a:prstGeom prst="rect">
            <a:avLst/>
          </a:prstGeom>
          <a:noFill/>
        </p:spPr>
        <p:txBody>
          <a:bodyPr wrap="square" lIns="91440" tIns="45720" rIns="91440" bIns="45720" rtlCol="0" anchor="t">
            <a:spAutoFit/>
          </a:bodyPr>
          <a:lstStyle/>
          <a:p>
            <a:r>
              <a:rPr lang="en-US" sz="2000" b="1" dirty="0">
                <a:latin typeface="Arial"/>
                <a:cs typeface="Arial"/>
              </a:rPr>
              <a:t>2. The confirmation model</a:t>
            </a:r>
            <a:endParaRPr lang="en-US" sz="2000" dirty="0">
              <a:latin typeface="Arial"/>
              <a:cs typeface="Arial"/>
            </a:endParaRPr>
          </a:p>
          <a:p>
            <a:r>
              <a:rPr lang="en-US" sz="2000" dirty="0">
                <a:latin typeface="Arial"/>
                <a:cs typeface="Arial"/>
              </a:rPr>
              <a:t>According to the confirmation model, the expected performance from a product or service equals, more or less, the actual performance of such product or service. Habitual purchasing behaviors might be involved: habits require cognitive effort to change, thus as long as the experience has not been really negative, customers will repeat the purchase. </a:t>
            </a:r>
          </a:p>
          <a:p>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spTree>
    <p:extLst>
      <p:ext uri="{BB962C8B-B14F-4D97-AF65-F5344CB8AC3E}">
        <p14:creationId xmlns:p14="http://schemas.microsoft.com/office/powerpoint/2010/main" val="193662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062651"/>
          </a:xfrm>
          <a:prstGeom prst="rect">
            <a:avLst/>
          </a:prstGeom>
          <a:noFill/>
        </p:spPr>
        <p:txBody>
          <a:bodyPr wrap="square" lIns="91440" tIns="45720" rIns="91440" bIns="45720" rtlCol="0" anchor="t">
            <a:spAutoFit/>
          </a:bodyPr>
          <a:lstStyle/>
          <a:p>
            <a:r>
              <a:rPr lang="en-US" sz="2000" dirty="0">
                <a:latin typeface="Arial"/>
                <a:cs typeface="Arial"/>
              </a:rPr>
              <a:t>In some cases, product performance can equal </a:t>
            </a:r>
            <a:endParaRPr lang="en-US" dirty="0">
              <a:latin typeface="Arial"/>
              <a:cs typeface="Arial"/>
            </a:endParaRPr>
          </a:p>
          <a:p>
            <a:r>
              <a:rPr lang="en-US" sz="2000" dirty="0">
                <a:latin typeface="Arial"/>
                <a:cs typeface="Arial"/>
              </a:rPr>
              <a:t>expected performance and this induces a mild </a:t>
            </a:r>
            <a:endParaRPr lang="en-US">
              <a:latin typeface="Arial"/>
              <a:cs typeface="Arial"/>
            </a:endParaRPr>
          </a:p>
          <a:p>
            <a:r>
              <a:rPr lang="en-US" sz="2000" dirty="0">
                <a:latin typeface="Arial"/>
                <a:cs typeface="Arial"/>
              </a:rPr>
              <a:t>satisfaction or even a mild dissatisfaction, but </a:t>
            </a:r>
            <a:endParaRPr lang="en-US">
              <a:latin typeface="Arial"/>
              <a:cs typeface="Arial"/>
            </a:endParaRPr>
          </a:p>
          <a:p>
            <a:r>
              <a:rPr lang="en-US" sz="2000" dirty="0">
                <a:latin typeface="Arial"/>
                <a:cs typeface="Arial"/>
              </a:rPr>
              <a:t>because these outcomes are familiar, there is a </a:t>
            </a:r>
            <a:endParaRPr lang="en-US">
              <a:latin typeface="Arial"/>
              <a:cs typeface="Arial"/>
            </a:endParaRPr>
          </a:p>
          <a:p>
            <a:r>
              <a:rPr lang="en-US" sz="2000" dirty="0">
                <a:latin typeface="Arial"/>
                <a:cs typeface="Arial"/>
              </a:rPr>
              <a:t>limited feedback: the consumer doesn't think </a:t>
            </a:r>
            <a:endParaRPr lang="en-US">
              <a:latin typeface="Arial"/>
              <a:cs typeface="Arial"/>
            </a:endParaRPr>
          </a:p>
          <a:p>
            <a:r>
              <a:rPr lang="en-US" sz="2000" dirty="0">
                <a:latin typeface="Arial"/>
                <a:cs typeface="Arial"/>
              </a:rPr>
              <a:t>very carefully about their purchase decisions.</a:t>
            </a:r>
            <a:endParaRPr lang="en-US">
              <a:latin typeface="Arial"/>
              <a:cs typeface="Arial"/>
            </a:endParaRPr>
          </a:p>
          <a:p>
            <a:endParaRPr lang="en-US" sz="2000" dirty="0">
              <a:latin typeface="Arial"/>
              <a:cs typeface="Arial"/>
            </a:endParaRPr>
          </a:p>
          <a:p>
            <a:r>
              <a:rPr lang="en-US" sz="2000" dirty="0">
                <a:latin typeface="Arial"/>
                <a:cs typeface="Arial"/>
              </a:rPr>
              <a:t>If we have a look at the process, we see that </a:t>
            </a:r>
            <a:endParaRPr lang="en-US" dirty="0"/>
          </a:p>
          <a:p>
            <a:r>
              <a:rPr lang="en-US" sz="2000" dirty="0">
                <a:latin typeface="Arial"/>
                <a:cs typeface="Arial"/>
              </a:rPr>
              <a:t>consumption leads to the familiar outcomes </a:t>
            </a:r>
            <a:endParaRPr lang="en-US"/>
          </a:p>
          <a:p>
            <a:r>
              <a:rPr lang="en-US" sz="2000" dirty="0">
                <a:latin typeface="Arial"/>
                <a:cs typeface="Arial"/>
              </a:rPr>
              <a:t>(positive or maybe close to positive) and that </a:t>
            </a:r>
            <a:endParaRPr lang="en-US"/>
          </a:p>
          <a:p>
            <a:r>
              <a:rPr lang="en-US" sz="2000" dirty="0">
                <a:latin typeface="Arial"/>
                <a:cs typeface="Arial"/>
              </a:rPr>
              <a:t>leads to contentment, which implies no change </a:t>
            </a:r>
            <a:endParaRPr lang="en-US"/>
          </a:p>
          <a:p>
            <a:r>
              <a:rPr lang="en-US" sz="2000" dirty="0">
                <a:latin typeface="Arial"/>
                <a:cs typeface="Arial"/>
              </a:rPr>
              <a:t>in satisfaction. That leads again to consumption.</a:t>
            </a:r>
            <a:endParaRPr lang="en-US"/>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pic>
        <p:nvPicPr>
          <p:cNvPr id="6" name="Picture 7">
            <a:extLst>
              <a:ext uri="{FF2B5EF4-FFF2-40B4-BE49-F238E27FC236}">
                <a16:creationId xmlns:a16="http://schemas.microsoft.com/office/drawing/2014/main" id="{50AD9D3E-E4ED-D712-E2C7-2066524215D2}"/>
              </a:ext>
            </a:extLst>
          </p:cNvPr>
          <p:cNvPicPr>
            <a:picLocks noChangeAspect="1"/>
          </p:cNvPicPr>
          <p:nvPr/>
        </p:nvPicPr>
        <p:blipFill>
          <a:blip r:embed="rId2"/>
          <a:stretch>
            <a:fillRect/>
          </a:stretch>
        </p:blipFill>
        <p:spPr>
          <a:xfrm>
            <a:off x="5897684" y="1466131"/>
            <a:ext cx="3099578" cy="4630228"/>
          </a:xfrm>
          <a:prstGeom prst="rect">
            <a:avLst/>
          </a:prstGeom>
        </p:spPr>
      </p:pic>
    </p:spTree>
    <p:extLst>
      <p:ext uri="{BB962C8B-B14F-4D97-AF65-F5344CB8AC3E}">
        <p14:creationId xmlns:p14="http://schemas.microsoft.com/office/powerpoint/2010/main" val="46892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2831544"/>
          </a:xfrm>
          <a:prstGeom prst="rect">
            <a:avLst/>
          </a:prstGeom>
          <a:noFill/>
        </p:spPr>
        <p:txBody>
          <a:bodyPr wrap="square" lIns="91440" tIns="45720" rIns="91440" bIns="45720" rtlCol="0" anchor="t">
            <a:spAutoFit/>
          </a:bodyPr>
          <a:lstStyle/>
          <a:p>
            <a:endParaRPr lang="en-US" sz="2000" dirty="0"/>
          </a:p>
          <a:p>
            <a:r>
              <a:rPr lang="en-US" sz="2000" dirty="0">
                <a:latin typeface="Arial"/>
                <a:cs typeface="Arial"/>
              </a:rPr>
              <a:t>In the situation that satisfaction and dissatisfaction are equal, there is nothing that is ‘waking up’ our cognitive mind, system 2, to make a decision on whether we should continue buying the same product or service or look for something else. This is behind the idea of habit: habit is ‘at work’ here because system 2 has not been activated or roused by this consumption experience.</a:t>
            </a:r>
            <a:endParaRPr lang="en-US" dirty="0"/>
          </a:p>
          <a:p>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spTree>
    <p:extLst>
      <p:ext uri="{BB962C8B-B14F-4D97-AF65-F5344CB8AC3E}">
        <p14:creationId xmlns:p14="http://schemas.microsoft.com/office/powerpoint/2010/main" val="318782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678204"/>
          </a:xfrm>
          <a:prstGeom prst="rect">
            <a:avLst/>
          </a:prstGeom>
          <a:noFill/>
        </p:spPr>
        <p:txBody>
          <a:bodyPr wrap="square" lIns="91440" tIns="45720" rIns="91440" bIns="45720" rtlCol="0" anchor="t">
            <a:spAutoFit/>
          </a:bodyPr>
          <a:lstStyle/>
          <a:p>
            <a:r>
              <a:rPr lang="en-US" sz="2000" b="1" dirty="0">
                <a:latin typeface="Arial"/>
                <a:cs typeface="Arial"/>
              </a:rPr>
              <a:t>3. The disconfirmation model</a:t>
            </a:r>
            <a:endParaRPr lang="en-US" sz="2000" dirty="0">
              <a:latin typeface="Arial"/>
              <a:cs typeface="Arial"/>
            </a:endParaRPr>
          </a:p>
          <a:p>
            <a:r>
              <a:rPr lang="en-US" sz="2000" dirty="0">
                <a:latin typeface="Arial"/>
                <a:cs typeface="Arial"/>
              </a:rPr>
              <a:t>The disconfirmation model explains what happens when the product performance does not equal the expected performance by the consumer.</a:t>
            </a:r>
            <a:endParaRPr lang="en-US" sz="2000" dirty="0"/>
          </a:p>
          <a:p>
            <a:endParaRPr lang="en-US" sz="2000" dirty="0">
              <a:latin typeface="Arial"/>
              <a:cs typeface="Arial"/>
            </a:endParaRPr>
          </a:p>
          <a:p>
            <a:r>
              <a:rPr lang="en-US" sz="2000" b="1" dirty="0">
                <a:latin typeface="Arial"/>
                <a:cs typeface="Arial"/>
              </a:rPr>
              <a:t>Example</a:t>
            </a:r>
            <a:endParaRPr lang="en-US" sz="2000" dirty="0">
              <a:latin typeface="Arial"/>
              <a:cs typeface="Arial"/>
            </a:endParaRPr>
          </a:p>
          <a:p>
            <a:r>
              <a:rPr lang="en-US" sz="2000" dirty="0">
                <a:latin typeface="Arial"/>
                <a:cs typeface="Arial"/>
              </a:rPr>
              <a:t>Let’s consider the following consumption experience. A passenger sitting on an </a:t>
            </a:r>
            <a:r>
              <a:rPr lang="en-US" sz="2000" dirty="0" err="1">
                <a:latin typeface="Arial"/>
                <a:cs typeface="Arial"/>
              </a:rPr>
              <a:t>aeroplane</a:t>
            </a:r>
            <a:r>
              <a:rPr lang="en-US" sz="2000" dirty="0">
                <a:latin typeface="Arial"/>
                <a:cs typeface="Arial"/>
              </a:rPr>
              <a:t> is unable to sit comfortably with their feet down on the floor because the passenger sitting in front of them has leaned back. Due to the lack of space, and maybe other factors, the passenger sitting at the back will perceive the service quality they are experiencing as quite low – actually lower than their expectations. Consequently, they will have a decrease in their level of satisfaction.</a:t>
            </a:r>
            <a:endParaRPr lang="en-US" dirty="0"/>
          </a:p>
          <a:p>
            <a:endParaRPr lang="en-US" sz="2000" dirty="0"/>
          </a:p>
          <a:p>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spTree>
    <p:extLst>
      <p:ext uri="{BB962C8B-B14F-4D97-AF65-F5344CB8AC3E}">
        <p14:creationId xmlns:p14="http://schemas.microsoft.com/office/powerpoint/2010/main" val="132134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5909310"/>
          </a:xfrm>
          <a:prstGeom prst="rect">
            <a:avLst/>
          </a:prstGeom>
          <a:noFill/>
        </p:spPr>
        <p:txBody>
          <a:bodyPr wrap="square" lIns="91440" tIns="45720" rIns="91440" bIns="45720" rtlCol="0" anchor="t">
            <a:spAutoFit/>
          </a:bodyPr>
          <a:lstStyle/>
          <a:p>
            <a:r>
              <a:rPr lang="en-US" sz="2000" dirty="0">
                <a:latin typeface="Arial"/>
                <a:cs typeface="Arial"/>
              </a:rPr>
              <a:t>Let's have a look at the process in more detail: there </a:t>
            </a:r>
            <a:endParaRPr lang="en-US" dirty="0"/>
          </a:p>
          <a:p>
            <a:r>
              <a:rPr lang="en-US" sz="2000" dirty="0">
                <a:latin typeface="Arial"/>
                <a:cs typeface="Arial"/>
              </a:rPr>
              <a:t>is a consumption, followed by a disconfirmation of the </a:t>
            </a:r>
            <a:endParaRPr lang="en-US"/>
          </a:p>
          <a:p>
            <a:r>
              <a:rPr lang="en-US" sz="2000" dirty="0">
                <a:latin typeface="Arial"/>
                <a:cs typeface="Arial"/>
              </a:rPr>
              <a:t>expectation from the performance which leads to the </a:t>
            </a:r>
            <a:endParaRPr lang="en-US"/>
          </a:p>
          <a:p>
            <a:r>
              <a:rPr lang="en-US" sz="2000" dirty="0">
                <a:latin typeface="Arial"/>
                <a:cs typeface="Arial"/>
              </a:rPr>
              <a:t>arousal of system 2. When system 2 is trying to </a:t>
            </a:r>
            <a:endParaRPr lang="en-US"/>
          </a:p>
          <a:p>
            <a:r>
              <a:rPr lang="en-US" sz="2000" dirty="0">
                <a:latin typeface="Arial"/>
                <a:cs typeface="Arial"/>
              </a:rPr>
              <a:t>understand why the experience is so negative, or </a:t>
            </a:r>
            <a:endParaRPr lang="en-US"/>
          </a:p>
          <a:p>
            <a:r>
              <a:rPr lang="en-US" sz="2000" dirty="0">
                <a:latin typeface="Arial"/>
                <a:cs typeface="Arial"/>
              </a:rPr>
              <a:t>even so positive; then the consumer will try to </a:t>
            </a:r>
            <a:endParaRPr lang="en-US"/>
          </a:p>
          <a:p>
            <a:r>
              <a:rPr lang="en-US" sz="2000" dirty="0">
                <a:latin typeface="Arial"/>
                <a:cs typeface="Arial"/>
              </a:rPr>
              <a:t>attribute or explain the performance. This leads to a </a:t>
            </a:r>
            <a:endParaRPr lang="en-US"/>
          </a:p>
          <a:p>
            <a:r>
              <a:rPr lang="en-US" sz="2000" dirty="0">
                <a:latin typeface="Arial"/>
                <a:cs typeface="Arial"/>
              </a:rPr>
              <a:t>change in satisfaction in the customer experience:</a:t>
            </a:r>
            <a:endParaRPr lang="en-US"/>
          </a:p>
          <a:p>
            <a:pPr marL="285750" indent="-285750">
              <a:buFont typeface="Arial"/>
              <a:buChar char="•"/>
            </a:pPr>
            <a:r>
              <a:rPr lang="en-US" sz="2000" dirty="0">
                <a:latin typeface="Arial"/>
                <a:cs typeface="Arial"/>
              </a:rPr>
              <a:t>If it is a positive experience, the product or service </a:t>
            </a:r>
            <a:endParaRPr lang="en-US" dirty="0"/>
          </a:p>
          <a:p>
            <a:r>
              <a:rPr lang="en-US" sz="2000" dirty="0">
                <a:latin typeface="Arial"/>
                <a:cs typeface="Arial"/>
              </a:rPr>
              <a:t>    provider will retain that customer, who will buy their </a:t>
            </a:r>
            <a:endParaRPr lang="en-US"/>
          </a:p>
          <a:p>
            <a:r>
              <a:rPr lang="en-US" sz="2000" dirty="0">
                <a:latin typeface="Arial"/>
                <a:cs typeface="Arial"/>
              </a:rPr>
              <a:t>    product again. </a:t>
            </a:r>
            <a:endParaRPr lang="en-US" dirty="0"/>
          </a:p>
          <a:p>
            <a:pPr marL="285750" indent="-285750">
              <a:buFont typeface="Arial"/>
              <a:buChar char="•"/>
            </a:pPr>
            <a:r>
              <a:rPr lang="en-US" sz="2000" dirty="0">
                <a:latin typeface="Arial"/>
                <a:cs typeface="Arial"/>
              </a:rPr>
              <a:t>If it is a really negative consumption experience, </a:t>
            </a:r>
            <a:endParaRPr lang="en-US" dirty="0"/>
          </a:p>
          <a:p>
            <a:r>
              <a:rPr lang="en-US" sz="2000" dirty="0">
                <a:latin typeface="Arial"/>
                <a:cs typeface="Arial"/>
              </a:rPr>
              <a:t>    then the customer might start looking for other </a:t>
            </a:r>
            <a:endParaRPr lang="en-US" dirty="0"/>
          </a:p>
          <a:p>
            <a:r>
              <a:rPr lang="en-US" sz="2000" dirty="0">
                <a:latin typeface="Arial"/>
                <a:cs typeface="Arial"/>
              </a:rPr>
              <a:t>    service providers. This links to the concept of </a:t>
            </a:r>
            <a:endParaRPr lang="en-US"/>
          </a:p>
          <a:p>
            <a:r>
              <a:rPr lang="en-US" sz="2000" dirty="0">
                <a:latin typeface="Arial"/>
                <a:cs typeface="Arial"/>
              </a:rPr>
              <a:t>    ‘word-of-mouth’, WOM.</a:t>
            </a:r>
            <a:endParaRPr lang="en-US" dirty="0"/>
          </a:p>
          <a:p>
            <a:endParaRPr lang="en-US" sz="2000" b="1" dirty="0"/>
          </a:p>
          <a:p>
            <a:endParaRPr lang="en-US" sz="2000" dirty="0"/>
          </a:p>
          <a:p>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pic>
        <p:nvPicPr>
          <p:cNvPr id="8" name="Picture 8" descr="Diagram&#10;&#10;Description automatically generated">
            <a:extLst>
              <a:ext uri="{FF2B5EF4-FFF2-40B4-BE49-F238E27FC236}">
                <a16:creationId xmlns:a16="http://schemas.microsoft.com/office/drawing/2014/main" id="{AC1A207F-433B-C96D-18B5-100714DDFD92}"/>
              </a:ext>
            </a:extLst>
          </p:cNvPr>
          <p:cNvPicPr>
            <a:picLocks noChangeAspect="1"/>
          </p:cNvPicPr>
          <p:nvPr/>
        </p:nvPicPr>
        <p:blipFill>
          <a:blip r:embed="rId2"/>
          <a:stretch>
            <a:fillRect/>
          </a:stretch>
        </p:blipFill>
        <p:spPr>
          <a:xfrm>
            <a:off x="6438584" y="796506"/>
            <a:ext cx="2707891" cy="5911969"/>
          </a:xfrm>
          <a:prstGeom prst="rect">
            <a:avLst/>
          </a:prstGeom>
        </p:spPr>
      </p:pic>
    </p:spTree>
    <p:extLst>
      <p:ext uri="{BB962C8B-B14F-4D97-AF65-F5344CB8AC3E}">
        <p14:creationId xmlns:p14="http://schemas.microsoft.com/office/powerpoint/2010/main" val="375347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5293757"/>
          </a:xfrm>
          <a:prstGeom prst="rect">
            <a:avLst/>
          </a:prstGeom>
          <a:noFill/>
        </p:spPr>
        <p:txBody>
          <a:bodyPr wrap="square" lIns="91440" tIns="45720" rIns="91440" bIns="45720" rtlCol="0" anchor="t">
            <a:spAutoFit/>
          </a:bodyPr>
          <a:lstStyle/>
          <a:p>
            <a:pPr algn="just"/>
            <a:r>
              <a:rPr lang="en-US" sz="2000" dirty="0">
                <a:latin typeface="Arial"/>
                <a:cs typeface="Arial"/>
              </a:rPr>
              <a:t>In summary, if the product performance is unexpected, it leads to arousal and attribution and this changes the experienced satisfaction. </a:t>
            </a:r>
            <a:endParaRPr lang="en-US" dirty="0"/>
          </a:p>
          <a:p>
            <a:pPr algn="just"/>
            <a:endParaRPr lang="en-US" sz="2000" dirty="0">
              <a:latin typeface="Arial"/>
              <a:cs typeface="Arial"/>
            </a:endParaRPr>
          </a:p>
          <a:p>
            <a:pPr algn="just"/>
            <a:r>
              <a:rPr lang="en-US" sz="2000" dirty="0">
                <a:latin typeface="Arial"/>
                <a:cs typeface="Arial"/>
              </a:rPr>
              <a:t>If a positive disconfirmation occurs, the product or service provider will retain the customer who will likely spread positive word-of-mouth (WOM).</a:t>
            </a:r>
            <a:endParaRPr lang="en-US" dirty="0"/>
          </a:p>
          <a:p>
            <a:pPr algn="just"/>
            <a:r>
              <a:rPr lang="en-US" sz="2000" dirty="0">
                <a:latin typeface="Arial"/>
                <a:cs typeface="Arial"/>
              </a:rPr>
              <a:t>If a negative disconfirmation occurs, the customer will probably switch to a competing brand and provide a negative WOM.</a:t>
            </a:r>
            <a:endParaRPr lang="en-US" dirty="0"/>
          </a:p>
          <a:p>
            <a:pPr algn="just"/>
            <a:endParaRPr lang="en-US" sz="2000" dirty="0">
              <a:latin typeface="Arial"/>
              <a:cs typeface="Arial"/>
            </a:endParaRPr>
          </a:p>
          <a:p>
            <a:pPr algn="just"/>
            <a:r>
              <a:rPr lang="en-US" sz="2000" dirty="0">
                <a:latin typeface="Arial"/>
                <a:cs typeface="Arial"/>
              </a:rPr>
              <a:t>Why is arousal important? Arousal is important because it is the disconfirmation of expectations that cues system 2 on understanding what is happening.</a:t>
            </a:r>
            <a:endParaRPr lang="en-US" dirty="0"/>
          </a:p>
          <a:p>
            <a:endParaRPr lang="en-US" sz="2000" dirty="0"/>
          </a:p>
          <a:p>
            <a:r>
              <a:rPr lang="en-US" sz="2000" b="1" dirty="0">
                <a:latin typeface="Arial"/>
                <a:cs typeface="Arial"/>
              </a:rPr>
              <a:t>Cognitive dissonance is the difference of whether the consumer experiences the confirmation model or the disconfirmation model.</a:t>
            </a:r>
            <a:endParaRPr lang="en-US" dirty="0">
              <a:latin typeface="Arial"/>
              <a:cs typeface="Arial"/>
            </a:endParaRPr>
          </a:p>
          <a:p>
            <a:endParaRPr lang="en-US" sz="2000" dirty="0"/>
          </a:p>
          <a:p>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spTree>
    <p:extLst>
      <p:ext uri="{BB962C8B-B14F-4D97-AF65-F5344CB8AC3E}">
        <p14:creationId xmlns:p14="http://schemas.microsoft.com/office/powerpoint/2010/main" val="398527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062651"/>
          </a:xfrm>
          <a:prstGeom prst="rect">
            <a:avLst/>
          </a:prstGeom>
          <a:noFill/>
        </p:spPr>
        <p:txBody>
          <a:bodyPr wrap="square" lIns="91440" tIns="45720" rIns="91440" bIns="45720" rtlCol="0" anchor="t">
            <a:spAutoFit/>
          </a:bodyPr>
          <a:lstStyle/>
          <a:p>
            <a:pPr algn="just"/>
            <a:r>
              <a:rPr lang="en-US" sz="2000" b="1" dirty="0">
                <a:latin typeface="Arial"/>
                <a:cs typeface="Arial"/>
              </a:rPr>
              <a:t>Availability effects and causal inferences</a:t>
            </a:r>
            <a:endParaRPr lang="en-US" sz="2000" dirty="0">
              <a:latin typeface="Arial"/>
              <a:cs typeface="Arial"/>
            </a:endParaRPr>
          </a:p>
          <a:p>
            <a:pPr algn="just"/>
            <a:endParaRPr lang="en-US" sz="2000" b="1" dirty="0">
              <a:latin typeface="Arial"/>
              <a:cs typeface="Arial"/>
            </a:endParaRPr>
          </a:p>
          <a:p>
            <a:pPr algn="just"/>
            <a:r>
              <a:rPr lang="en-US" sz="2000" b="1" dirty="0">
                <a:latin typeface="Arial"/>
                <a:cs typeface="Arial"/>
              </a:rPr>
              <a:t>Availability</a:t>
            </a:r>
            <a:endParaRPr lang="en-US" sz="2000" dirty="0">
              <a:latin typeface="Arial"/>
              <a:cs typeface="Arial"/>
            </a:endParaRPr>
          </a:p>
          <a:p>
            <a:pPr algn="just"/>
            <a:r>
              <a:rPr lang="en-US" sz="2000" dirty="0">
                <a:latin typeface="Arial"/>
                <a:cs typeface="Arial"/>
              </a:rPr>
              <a:t>Availability refers to the idea that the more familiar a situation is, the more acceptable: if it is a regular situation that you are used to, regardless of the level of the service quality (high or low), you are probably going to accept it and move on. This is one of the tenets behind the confirmation model.</a:t>
            </a:r>
            <a:endParaRPr lang="en-US" dirty="0"/>
          </a:p>
          <a:p>
            <a:pPr algn="just"/>
            <a:endParaRPr lang="en-US" sz="2000" dirty="0"/>
          </a:p>
          <a:p>
            <a:pPr algn="just"/>
            <a:endParaRPr lang="en-US" sz="2000" dirty="0"/>
          </a:p>
          <a:p>
            <a:endParaRPr lang="en-US" sz="2000" dirty="0"/>
          </a:p>
          <a:p>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How do customers evaluate performance?</a:t>
            </a:r>
            <a:endParaRPr lang="en-US" sz="2400" dirty="0">
              <a:latin typeface="Arial"/>
              <a:cs typeface="Arial"/>
            </a:endParaRPr>
          </a:p>
        </p:txBody>
      </p:sp>
    </p:spTree>
    <p:extLst>
      <p:ext uri="{BB962C8B-B14F-4D97-AF65-F5344CB8AC3E}">
        <p14:creationId xmlns:p14="http://schemas.microsoft.com/office/powerpoint/2010/main" val="418515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478423"/>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r>
              <a:rPr lang="en-US" sz="2400" b="1" dirty="0">
                <a:latin typeface="Arial"/>
                <a:cs typeface="Arial"/>
              </a:rPr>
              <a:t>4.1 Nudging strategies and the notion of mind space</a:t>
            </a:r>
            <a:endParaRPr lang="en-US" sz="2400" b="1" dirty="0"/>
          </a:p>
          <a:p>
            <a:endParaRPr lang="en-US" sz="2400" b="1" dirty="0"/>
          </a:p>
          <a:p>
            <a:r>
              <a:rPr lang="en-US" sz="2400" b="1" dirty="0">
                <a:latin typeface="Arial"/>
                <a:cs typeface="Arial"/>
              </a:rPr>
              <a:t>4.2 How can we reduce pollution in Toronto?</a:t>
            </a:r>
          </a:p>
          <a:p>
            <a:endParaRPr lang="en-US" sz="2400" b="1" dirty="0">
              <a:latin typeface="Arial"/>
              <a:cs typeface="Arial"/>
            </a:endParaRPr>
          </a:p>
          <a:p>
            <a:r>
              <a:rPr lang="en-US" sz="2400" b="1" dirty="0">
                <a:latin typeface="Arial"/>
                <a:cs typeface="Arial"/>
              </a:rPr>
              <a:t>4.3 What is satisfaction?</a:t>
            </a:r>
            <a:endParaRPr lang="en-US" sz="2400" b="1" dirty="0"/>
          </a:p>
          <a:p>
            <a:endParaRPr lang="en-US" sz="2400" b="1" dirty="0"/>
          </a:p>
          <a:p>
            <a:r>
              <a:rPr lang="en-US" sz="2400" b="1" dirty="0">
                <a:latin typeface="Arial"/>
                <a:cs typeface="Arial"/>
              </a:rPr>
              <a:t>4.4 How do customers evaluate service performance?</a:t>
            </a:r>
            <a:endParaRPr lang="en-US" sz="2400" b="1" dirty="0"/>
          </a:p>
          <a:p>
            <a:endParaRPr lang="en-US" b="1" dirty="0"/>
          </a:p>
          <a:p>
            <a:endParaRPr lang="en-US" sz="2400" b="1" dirty="0"/>
          </a:p>
          <a:p>
            <a:endParaRPr lang="en-US" sz="2400" b="1"/>
          </a:p>
          <a:p>
            <a:endParaRPr lang="en-US" sz="2400" b="1"/>
          </a:p>
          <a:p>
            <a:endParaRPr lang="en-US" sz="2000" b="1"/>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708981"/>
          </a:xfrm>
          <a:prstGeom prst="rect">
            <a:avLst/>
          </a:prstGeom>
          <a:noFill/>
        </p:spPr>
        <p:txBody>
          <a:bodyPr wrap="square" lIns="91440" tIns="45720" rIns="91440" bIns="45720" rtlCol="0" anchor="t">
            <a:spAutoFit/>
          </a:bodyPr>
          <a:lstStyle/>
          <a:p>
            <a:pPr algn="just"/>
            <a:r>
              <a:rPr lang="en-US" sz="2000" b="1" dirty="0">
                <a:latin typeface="Arial"/>
                <a:cs typeface="Arial"/>
              </a:rPr>
              <a:t>Availability effects and causal inferences</a:t>
            </a:r>
            <a:endParaRPr lang="en-US" sz="2000" dirty="0">
              <a:latin typeface="Arial"/>
              <a:cs typeface="Arial"/>
            </a:endParaRPr>
          </a:p>
          <a:p>
            <a:pPr algn="just"/>
            <a:endParaRPr lang="en-US" sz="2000" dirty="0"/>
          </a:p>
          <a:p>
            <a:pPr algn="just"/>
            <a:r>
              <a:rPr lang="en-US" sz="2000" dirty="0">
                <a:latin typeface="Arial"/>
                <a:cs typeface="Arial"/>
              </a:rPr>
              <a:t>Let's consider Toronto underground services as an example. Those that have been in Toronto might be aware that many stations have only stairs, with no lifts or escalators. That is normal and many Londoners accept it and don't complain. However, </a:t>
            </a:r>
            <a:endParaRPr lang="en-US" dirty="0"/>
          </a:p>
          <a:p>
            <a:pPr algn="just"/>
            <a:r>
              <a:rPr lang="en-US" sz="2000" dirty="0">
                <a:latin typeface="Arial"/>
                <a:cs typeface="Arial"/>
              </a:rPr>
              <a:t>they might become extremely </a:t>
            </a:r>
            <a:endParaRPr lang="en-US" dirty="0"/>
          </a:p>
          <a:p>
            <a:pPr algn="just"/>
            <a:r>
              <a:rPr lang="en-US" sz="2000" dirty="0">
                <a:latin typeface="Arial"/>
                <a:cs typeface="Arial"/>
              </a:rPr>
              <a:t>upset if a lift or an escalator is </a:t>
            </a:r>
            <a:endParaRPr lang="en-US"/>
          </a:p>
          <a:p>
            <a:pPr algn="just"/>
            <a:r>
              <a:rPr lang="en-US" sz="2000" dirty="0">
                <a:latin typeface="Arial"/>
                <a:cs typeface="Arial"/>
              </a:rPr>
              <a:t>under repair at a station. For </a:t>
            </a:r>
            <a:endParaRPr lang="en-US" dirty="0"/>
          </a:p>
          <a:p>
            <a:pPr algn="just"/>
            <a:r>
              <a:rPr lang="en-US" sz="2000" dirty="0">
                <a:latin typeface="Arial"/>
                <a:cs typeface="Arial"/>
              </a:rPr>
              <a:t>example, if the very long </a:t>
            </a:r>
            <a:endParaRPr lang="en-US"/>
          </a:p>
          <a:p>
            <a:pPr algn="just"/>
            <a:r>
              <a:rPr lang="en-US" sz="2000" dirty="0">
                <a:latin typeface="Arial"/>
                <a:cs typeface="Arial"/>
              </a:rPr>
              <a:t>escalators in one station were </a:t>
            </a:r>
            <a:endParaRPr lang="en-US"/>
          </a:p>
          <a:p>
            <a:pPr algn="just"/>
            <a:r>
              <a:rPr lang="en-US" sz="2000" dirty="0">
                <a:latin typeface="Arial"/>
                <a:cs typeface="Arial"/>
              </a:rPr>
              <a:t>to break down, travelers would </a:t>
            </a:r>
            <a:endParaRPr lang="en-US"/>
          </a:p>
          <a:p>
            <a:pPr algn="just"/>
            <a:r>
              <a:rPr lang="en-US" sz="2000" dirty="0">
                <a:latin typeface="Arial"/>
                <a:cs typeface="Arial"/>
              </a:rPr>
              <a:t>see it as a detriment to their </a:t>
            </a:r>
            <a:endParaRPr lang="en-US" dirty="0"/>
          </a:p>
          <a:p>
            <a:pPr algn="just"/>
            <a:r>
              <a:rPr lang="en-US" sz="2000" dirty="0">
                <a:latin typeface="Arial"/>
                <a:cs typeface="Arial"/>
              </a:rPr>
              <a:t>satisfaction and this is because </a:t>
            </a:r>
            <a:endParaRPr lang="en-US"/>
          </a:p>
          <a:p>
            <a:pPr algn="just"/>
            <a:r>
              <a:rPr lang="en-US" sz="2000" dirty="0">
                <a:latin typeface="Arial"/>
                <a:cs typeface="Arial"/>
              </a:rPr>
              <a:t>it is unusual.</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How do customers evaluate performance?</a:t>
            </a:r>
            <a:endParaRPr lang="en-US" sz="2400" dirty="0">
              <a:latin typeface="Arial"/>
              <a:cs typeface="Arial"/>
            </a:endParaRPr>
          </a:p>
        </p:txBody>
      </p:sp>
      <p:pic>
        <p:nvPicPr>
          <p:cNvPr id="6" name="Picture 7">
            <a:extLst>
              <a:ext uri="{FF2B5EF4-FFF2-40B4-BE49-F238E27FC236}">
                <a16:creationId xmlns:a16="http://schemas.microsoft.com/office/drawing/2014/main" id="{360369DB-1F29-0E8D-46DB-374779895D5A}"/>
              </a:ext>
            </a:extLst>
          </p:cNvPr>
          <p:cNvPicPr>
            <a:picLocks noChangeAspect="1"/>
          </p:cNvPicPr>
          <p:nvPr/>
        </p:nvPicPr>
        <p:blipFill>
          <a:blip r:embed="rId2"/>
          <a:stretch>
            <a:fillRect/>
          </a:stretch>
        </p:blipFill>
        <p:spPr>
          <a:xfrm>
            <a:off x="4149306" y="3254247"/>
            <a:ext cx="4698520" cy="3124337"/>
          </a:xfrm>
          <a:prstGeom prst="rect">
            <a:avLst/>
          </a:prstGeom>
        </p:spPr>
      </p:pic>
    </p:spTree>
    <p:extLst>
      <p:ext uri="{BB962C8B-B14F-4D97-AF65-F5344CB8AC3E}">
        <p14:creationId xmlns:p14="http://schemas.microsoft.com/office/powerpoint/2010/main" val="293196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093428"/>
          </a:xfrm>
          <a:prstGeom prst="rect">
            <a:avLst/>
          </a:prstGeom>
          <a:noFill/>
        </p:spPr>
        <p:txBody>
          <a:bodyPr wrap="square" lIns="91440" tIns="45720" rIns="91440" bIns="45720" rtlCol="0" anchor="t">
            <a:spAutoFit/>
          </a:bodyPr>
          <a:lstStyle/>
          <a:p>
            <a:pPr algn="just"/>
            <a:r>
              <a:rPr lang="en-US" sz="2000" b="1" dirty="0">
                <a:latin typeface="Arial"/>
                <a:cs typeface="Arial"/>
              </a:rPr>
              <a:t>Causal inferences</a:t>
            </a:r>
            <a:r>
              <a:rPr lang="en-US" sz="2000" dirty="0">
                <a:latin typeface="Arial"/>
                <a:cs typeface="Arial"/>
              </a:rPr>
              <a:t> refer to the attributions of the service quality. As previously mentioned, there are three causal inferences:</a:t>
            </a:r>
          </a:p>
          <a:p>
            <a:pPr algn="just"/>
            <a:endParaRPr lang="en-US" sz="2000" dirty="0"/>
          </a:p>
          <a:p>
            <a:pPr algn="just"/>
            <a:r>
              <a:rPr lang="en-US" sz="2000" b="1" dirty="0">
                <a:latin typeface="Arial"/>
                <a:cs typeface="Arial"/>
              </a:rPr>
              <a:t>Stability</a:t>
            </a:r>
            <a:endParaRPr lang="en-US" sz="2000" dirty="0">
              <a:latin typeface="Arial"/>
              <a:cs typeface="Arial"/>
            </a:endParaRPr>
          </a:p>
          <a:p>
            <a:pPr algn="just"/>
            <a:r>
              <a:rPr lang="en-US" sz="2000" dirty="0">
                <a:latin typeface="Arial"/>
                <a:cs typeface="Arial"/>
              </a:rPr>
              <a:t>This is the answer to the question: is this product solid or poorly made? </a:t>
            </a:r>
            <a:endParaRPr lang="en-US" dirty="0">
              <a:latin typeface="Arial"/>
              <a:cs typeface="Arial"/>
            </a:endParaRPr>
          </a:p>
          <a:p>
            <a:pPr algn="just"/>
            <a:r>
              <a:rPr lang="en-US" sz="2000" dirty="0">
                <a:latin typeface="Arial"/>
                <a:cs typeface="Arial"/>
              </a:rPr>
              <a:t>For example, if you buy a Montblanc pen, you can assess the quality (i.e., it is very nice to write) and if it stops working, you will not attribute it to the stability of the product. </a:t>
            </a:r>
            <a:endParaRPr lang="en-US" dirty="0">
              <a:latin typeface="Arial"/>
              <a:cs typeface="Arial"/>
            </a:endParaRPr>
          </a:p>
          <a:p>
            <a:pPr algn="just"/>
            <a:endParaRPr lang="en-US" sz="2000" dirty="0">
              <a:latin typeface="Arial"/>
              <a:cs typeface="Arial"/>
            </a:endParaRPr>
          </a:p>
          <a:p>
            <a:pPr algn="just"/>
            <a:r>
              <a:rPr lang="en-US" sz="2000" dirty="0">
                <a:latin typeface="Arial"/>
                <a:cs typeface="Arial"/>
              </a:rPr>
              <a:t>However, if you buy 50 pens for $1 at Dollarama (a retailer chain in Canada that sells the majority of the items at $1) and one of them breaks, you would attribute the poor performance to the stability of the product.</a:t>
            </a:r>
            <a:endParaRPr lang="en-US" dirty="0">
              <a:latin typeface="Arial"/>
              <a:cs typeface="Arial"/>
            </a:endParaRPr>
          </a:p>
          <a:p>
            <a:pPr algn="just"/>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How do customers evaluate performance?</a:t>
            </a:r>
            <a:endParaRPr lang="en-US" sz="2400" dirty="0">
              <a:latin typeface="Arial"/>
              <a:cs typeface="Arial"/>
            </a:endParaRPr>
          </a:p>
        </p:txBody>
      </p:sp>
    </p:spTree>
    <p:extLst>
      <p:ext uri="{BB962C8B-B14F-4D97-AF65-F5344CB8AC3E}">
        <p14:creationId xmlns:p14="http://schemas.microsoft.com/office/powerpoint/2010/main" val="101231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475656" cy="5601533"/>
          </a:xfrm>
          <a:prstGeom prst="rect">
            <a:avLst/>
          </a:prstGeom>
          <a:noFill/>
        </p:spPr>
        <p:txBody>
          <a:bodyPr wrap="square" lIns="91440" tIns="45720" rIns="91440" bIns="45720" rtlCol="0" anchor="t">
            <a:spAutoFit/>
          </a:bodyPr>
          <a:lstStyle/>
          <a:p>
            <a:pPr algn="just"/>
            <a:r>
              <a:rPr lang="en-US" sz="2000" b="1" dirty="0">
                <a:latin typeface="Arial"/>
                <a:cs typeface="Arial"/>
              </a:rPr>
              <a:t>Locus of causality</a:t>
            </a:r>
            <a:endParaRPr lang="en-US" sz="2000" dirty="0">
              <a:latin typeface="Arial"/>
              <a:cs typeface="Arial"/>
            </a:endParaRPr>
          </a:p>
          <a:p>
            <a:pPr algn="just"/>
            <a:r>
              <a:rPr lang="en-US" sz="2000" dirty="0">
                <a:latin typeface="Arial"/>
                <a:cs typeface="Arial"/>
              </a:rPr>
              <a:t>The next causal inference that we can use is the locus of causality. Who is the customer blaming for the poor product or service? The manufacturer? Or the retailer?</a:t>
            </a:r>
            <a:endParaRPr lang="en-US" dirty="0"/>
          </a:p>
          <a:p>
            <a:pPr algn="just"/>
            <a:r>
              <a:rPr lang="en-US" sz="2000" dirty="0">
                <a:latin typeface="Arial"/>
                <a:cs typeface="Arial"/>
              </a:rPr>
              <a:t>Describing and attributing the entity (the person or the company) that is to blame for the negative experience, actually, affects future behavior.</a:t>
            </a:r>
            <a:endParaRPr lang="en-US" dirty="0"/>
          </a:p>
          <a:p>
            <a:pPr algn="just"/>
            <a:endParaRPr lang="en-US" sz="2000" dirty="0">
              <a:latin typeface="Arial"/>
              <a:cs typeface="Arial"/>
            </a:endParaRPr>
          </a:p>
          <a:p>
            <a:pPr algn="just"/>
            <a:r>
              <a:rPr lang="en-US" sz="2000" b="1" dirty="0">
                <a:latin typeface="Arial"/>
                <a:cs typeface="Arial"/>
              </a:rPr>
              <a:t>Controllability</a:t>
            </a:r>
            <a:endParaRPr lang="en-US" sz="2000" dirty="0">
              <a:latin typeface="Arial"/>
              <a:cs typeface="Arial"/>
            </a:endParaRPr>
          </a:p>
          <a:p>
            <a:pPr algn="just"/>
            <a:r>
              <a:rPr lang="en-US" sz="2000" dirty="0">
                <a:latin typeface="Arial"/>
                <a:cs typeface="Arial"/>
              </a:rPr>
              <a:t>Lastly, controllability is about the question: who controls this poor service? Should the product or service provider have anticipated this?</a:t>
            </a:r>
            <a:endParaRPr lang="en-US" dirty="0">
              <a:latin typeface="Arial"/>
              <a:cs typeface="Arial"/>
            </a:endParaRPr>
          </a:p>
          <a:p>
            <a:pPr algn="just"/>
            <a:r>
              <a:rPr lang="en-US" sz="2000" dirty="0">
                <a:latin typeface="Arial"/>
                <a:cs typeface="Arial"/>
              </a:rPr>
              <a:t>For example, let’s imagine that you need your computer to be repaired but the part is not available. It could be because the computer repair company was out of stock of that part, maybe because it is a very rare component, or it could be because they didn't stock enough pieces even though that part often breaks. Therefore, when customers consider that they have no control over their service, they might develop anger towards those that are perceived to be in control.</a:t>
            </a:r>
            <a:endParaRPr lang="en-US" dirty="0"/>
          </a:p>
          <a:p>
            <a:pPr algn="just"/>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How do customers evaluate performance?</a:t>
            </a:r>
            <a:endParaRPr lang="en-US" sz="2400" dirty="0">
              <a:latin typeface="Arial"/>
              <a:cs typeface="Arial"/>
            </a:endParaRPr>
          </a:p>
        </p:txBody>
      </p:sp>
    </p:spTree>
    <p:extLst>
      <p:ext uri="{BB962C8B-B14F-4D97-AF65-F5344CB8AC3E}">
        <p14:creationId xmlns:p14="http://schemas.microsoft.com/office/powerpoint/2010/main" val="2761346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475656" cy="5909310"/>
          </a:xfrm>
          <a:prstGeom prst="rect">
            <a:avLst/>
          </a:prstGeom>
          <a:noFill/>
        </p:spPr>
        <p:txBody>
          <a:bodyPr wrap="square" lIns="91440" tIns="45720" rIns="91440" bIns="45720" rtlCol="0" anchor="t">
            <a:spAutoFit/>
          </a:bodyPr>
          <a:lstStyle/>
          <a:p>
            <a:pPr algn="just"/>
            <a:r>
              <a:rPr lang="en-US" sz="2000" dirty="0">
                <a:latin typeface="Arial"/>
                <a:cs typeface="Arial"/>
              </a:rPr>
              <a:t>An example is Air Canada. The Canadian airline company often deals with adverse weather conditions. A passenger that flies with Air Canada – as someone that has passage to a destination – expects eventually to fly to their destination. Therefore, even if the customer experiences some gaps in the service, regardless of what they think about the airline, they will be satisfied.</a:t>
            </a:r>
            <a:endParaRPr lang="en-US" dirty="0"/>
          </a:p>
          <a:p>
            <a:pPr algn="just"/>
            <a:r>
              <a:rPr lang="en-US" sz="2000" dirty="0">
                <a:latin typeface="Arial"/>
                <a:cs typeface="Arial"/>
              </a:rPr>
              <a:t>However, a customer that </a:t>
            </a:r>
            <a:endParaRPr lang="en-US" dirty="0"/>
          </a:p>
          <a:p>
            <a:pPr algn="just"/>
            <a:r>
              <a:rPr lang="en-US" sz="2000" dirty="0">
                <a:latin typeface="Arial"/>
                <a:cs typeface="Arial"/>
              </a:rPr>
              <a:t>frequently flies with Air Canada </a:t>
            </a:r>
            <a:endParaRPr lang="en-US" dirty="0"/>
          </a:p>
          <a:p>
            <a:pPr algn="just"/>
            <a:r>
              <a:rPr lang="en-US" sz="2000" dirty="0">
                <a:latin typeface="Arial"/>
                <a:cs typeface="Arial"/>
              </a:rPr>
              <a:t>receives a special status – </a:t>
            </a:r>
            <a:endParaRPr lang="en-US"/>
          </a:p>
          <a:p>
            <a:pPr algn="just"/>
            <a:r>
              <a:rPr lang="en-US" sz="2000" dirty="0">
                <a:latin typeface="Arial"/>
                <a:cs typeface="Arial"/>
              </a:rPr>
              <a:t>these frequent flyers call </a:t>
            </a:r>
            <a:endParaRPr lang="en-US" dirty="0"/>
          </a:p>
          <a:p>
            <a:pPr algn="just"/>
            <a:r>
              <a:rPr lang="en-US" sz="2000" dirty="0">
                <a:latin typeface="Arial"/>
                <a:cs typeface="Arial"/>
              </a:rPr>
              <a:t>themselves ‘elite members’ or </a:t>
            </a:r>
            <a:endParaRPr lang="en-US"/>
          </a:p>
          <a:p>
            <a:pPr algn="just"/>
            <a:r>
              <a:rPr lang="en-US" sz="2000" dirty="0">
                <a:latin typeface="Arial"/>
                <a:cs typeface="Arial"/>
              </a:rPr>
              <a:t>‘super-elite members’. For this </a:t>
            </a:r>
            <a:endParaRPr lang="en-US"/>
          </a:p>
          <a:p>
            <a:pPr algn="just"/>
            <a:r>
              <a:rPr lang="en-US" sz="2000" dirty="0">
                <a:latin typeface="Arial"/>
                <a:cs typeface="Arial"/>
              </a:rPr>
              <a:t>reason, the ‘elite’ or ‘super-elite’</a:t>
            </a:r>
            <a:endParaRPr lang="en-US"/>
          </a:p>
          <a:p>
            <a:pPr algn="just"/>
            <a:r>
              <a:rPr lang="en-US" sz="2000" dirty="0">
                <a:latin typeface="Arial"/>
                <a:cs typeface="Arial"/>
              </a:rPr>
              <a:t>customer expects much more </a:t>
            </a:r>
            <a:endParaRPr lang="en-US"/>
          </a:p>
          <a:p>
            <a:pPr algn="just"/>
            <a:r>
              <a:rPr lang="en-US" sz="2000" dirty="0">
                <a:latin typeface="Arial"/>
                <a:cs typeface="Arial"/>
              </a:rPr>
              <a:t>than a regular passenger and, </a:t>
            </a:r>
            <a:endParaRPr lang="en-US" dirty="0"/>
          </a:p>
          <a:p>
            <a:pPr algn="just"/>
            <a:r>
              <a:rPr lang="en-US" sz="2000" dirty="0">
                <a:latin typeface="Arial"/>
                <a:cs typeface="Arial"/>
              </a:rPr>
              <a:t>if they don't receive that ‘more’, </a:t>
            </a:r>
            <a:endParaRPr lang="en-US"/>
          </a:p>
          <a:p>
            <a:pPr algn="just"/>
            <a:r>
              <a:rPr lang="en-US" sz="2000" dirty="0">
                <a:latin typeface="Arial"/>
                <a:cs typeface="Arial"/>
              </a:rPr>
              <a:t>they will be unsatisfied and a service failure might result.</a:t>
            </a:r>
            <a:endParaRPr lang="en-US"/>
          </a:p>
          <a:p>
            <a:pPr algn="just"/>
            <a:endParaRPr lang="en-US" sz="2000" b="1" dirty="0"/>
          </a:p>
          <a:p>
            <a:pPr algn="just"/>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How do customers evaluate performance?</a:t>
            </a:r>
            <a:endParaRPr lang="en-US" sz="2400" dirty="0">
              <a:latin typeface="Arial"/>
              <a:cs typeface="Arial"/>
            </a:endParaRPr>
          </a:p>
        </p:txBody>
      </p:sp>
      <p:pic>
        <p:nvPicPr>
          <p:cNvPr id="6" name="Picture 7" descr="A picture containing sky, outdoor, plane, airplane&#10;&#10;Description automatically generated">
            <a:extLst>
              <a:ext uri="{FF2B5EF4-FFF2-40B4-BE49-F238E27FC236}">
                <a16:creationId xmlns:a16="http://schemas.microsoft.com/office/drawing/2014/main" id="{685DB22E-65CF-8804-3953-69101D8B3BEB}"/>
              </a:ext>
            </a:extLst>
          </p:cNvPr>
          <p:cNvPicPr>
            <a:picLocks noChangeAspect="1"/>
          </p:cNvPicPr>
          <p:nvPr/>
        </p:nvPicPr>
        <p:blipFill>
          <a:blip r:embed="rId2"/>
          <a:stretch>
            <a:fillRect/>
          </a:stretch>
        </p:blipFill>
        <p:spPr>
          <a:xfrm>
            <a:off x="4235570" y="3078976"/>
            <a:ext cx="4612256" cy="3101069"/>
          </a:xfrm>
          <a:prstGeom prst="rect">
            <a:avLst/>
          </a:prstGeom>
        </p:spPr>
      </p:pic>
    </p:spTree>
    <p:extLst>
      <p:ext uri="{BB962C8B-B14F-4D97-AF65-F5344CB8AC3E}">
        <p14:creationId xmlns:p14="http://schemas.microsoft.com/office/powerpoint/2010/main" val="353192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662541"/>
          </a:xfrm>
          <a:prstGeom prst="rect">
            <a:avLst/>
          </a:prstGeom>
          <a:noFill/>
        </p:spPr>
        <p:txBody>
          <a:bodyPr wrap="square" lIns="91440" tIns="45720" rIns="91440" bIns="45720" rtlCol="0" anchor="t">
            <a:spAutoFit/>
          </a:bodyPr>
          <a:lstStyle/>
          <a:p>
            <a:r>
              <a:rPr lang="en-US" sz="2000" dirty="0">
                <a:latin typeface="Arial"/>
                <a:cs typeface="Arial"/>
              </a:rPr>
              <a:t>Nudging uses many of the persuasion techniques we have already discussed. Professor Richard Thaler first wrote about nudging techniques. Please watch the video below to get an introduction to what nudging is.</a:t>
            </a:r>
            <a:endParaRPr lang="en-US" sz="2000" dirty="0"/>
          </a:p>
          <a:p>
            <a:endParaRPr lang="en-US" b="1" dirty="0"/>
          </a:p>
          <a:p>
            <a:endParaRPr lang="en-US" b="1" dirty="0"/>
          </a:p>
          <a:p>
            <a:endParaRPr lang="en-US" sz="2400" b="1" dirty="0"/>
          </a:p>
          <a:p>
            <a:endParaRPr lang="en-US" sz="2400" b="1"/>
          </a:p>
          <a:p>
            <a:endParaRPr lang="en-US" sz="2400" b="1"/>
          </a:p>
          <a:p>
            <a:endParaRPr lang="en-US" sz="2000" b="1"/>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Nudging strategies and the notion of mind space</a:t>
            </a:r>
            <a:endParaRPr lang="en-US" sz="2400">
              <a:latin typeface="Arial"/>
              <a:cs typeface="Arial"/>
            </a:endParaRPr>
          </a:p>
          <a:p>
            <a:pPr algn="l"/>
            <a:endParaRPr lang="en-US" dirty="0"/>
          </a:p>
        </p:txBody>
      </p:sp>
      <p:pic>
        <p:nvPicPr>
          <p:cNvPr id="6" name="Online Media 5" title="Richard Thaler - Nudge: An Overview">
            <a:hlinkClick r:id="" action="ppaction://media"/>
            <a:extLst>
              <a:ext uri="{FF2B5EF4-FFF2-40B4-BE49-F238E27FC236}">
                <a16:creationId xmlns:a16="http://schemas.microsoft.com/office/drawing/2014/main" id="{7470E2A2-A3FB-2F29-89DB-0A9EEFFF4EA8}"/>
              </a:ext>
            </a:extLst>
          </p:cNvPr>
          <p:cNvPicPr>
            <a:picLocks noRot="1" noChangeAspect="1"/>
          </p:cNvPicPr>
          <p:nvPr>
            <a:videoFile r:link="rId1"/>
          </p:nvPr>
        </p:nvPicPr>
        <p:blipFill>
          <a:blip r:embed="rId3"/>
          <a:stretch>
            <a:fillRect/>
          </a:stretch>
        </p:blipFill>
        <p:spPr>
          <a:xfrm>
            <a:off x="1936151" y="2490877"/>
            <a:ext cx="5933056" cy="4032849"/>
          </a:xfrm>
          <a:prstGeom prst="rect">
            <a:avLst/>
          </a:prstGeom>
        </p:spPr>
      </p:pic>
    </p:spTree>
    <p:extLst>
      <p:ext uri="{BB962C8B-B14F-4D97-AF65-F5344CB8AC3E}">
        <p14:creationId xmlns:p14="http://schemas.microsoft.com/office/powerpoint/2010/main" val="28682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401205"/>
          </a:xfrm>
          <a:prstGeom prst="rect">
            <a:avLst/>
          </a:prstGeom>
          <a:noFill/>
        </p:spPr>
        <p:txBody>
          <a:bodyPr wrap="square" lIns="91440" tIns="45720" rIns="91440" bIns="45720" rtlCol="0" anchor="t">
            <a:spAutoFit/>
          </a:bodyPr>
          <a:lstStyle/>
          <a:p>
            <a:r>
              <a:rPr lang="en-US" sz="2000" dirty="0">
                <a:latin typeface="Arial"/>
                <a:cs typeface="Arial"/>
              </a:rPr>
              <a:t>Nudging uses many of the persuasion techniques we have already discussed. Professor Richard Thaler first wrote about nudging techniques. Please watch the video below to get an introduction to what nudging is.</a:t>
            </a:r>
            <a:endParaRPr lang="en-US" sz="2000" dirty="0"/>
          </a:p>
          <a:p>
            <a:endParaRPr lang="en-US" sz="2000" dirty="0"/>
          </a:p>
          <a:p>
            <a:r>
              <a:rPr lang="en-US" sz="2000" dirty="0">
                <a:latin typeface="Arial"/>
                <a:cs typeface="Arial"/>
              </a:rPr>
              <a:t>The term used for people that influence the choices that a person makes, who ‘nudge’ you in a particular direction, is 'choice architects'. Choice architects can be policymakers, marketers and even parents! </a:t>
            </a:r>
            <a:endParaRPr lang="en-US" dirty="0">
              <a:latin typeface="Arial"/>
              <a:cs typeface="Arial"/>
            </a:endParaRPr>
          </a:p>
          <a:p>
            <a:endParaRPr lang="en-US" sz="2000" dirty="0"/>
          </a:p>
          <a:p>
            <a:r>
              <a:rPr lang="en-US" sz="2000" b="1" dirty="0">
                <a:latin typeface="Arial"/>
                <a:cs typeface="Arial"/>
              </a:rPr>
              <a:t>MINDSPACE</a:t>
            </a:r>
            <a:r>
              <a:rPr lang="en-US" sz="2000" dirty="0">
                <a:latin typeface="Arial"/>
                <a:cs typeface="Arial"/>
              </a:rPr>
              <a:t> is a checklist for choice architects. UK government is an </a:t>
            </a:r>
            <a:r>
              <a:rPr lang="en-US" sz="2000" dirty="0" err="1">
                <a:latin typeface="Arial"/>
                <a:cs typeface="Arial"/>
              </a:rPr>
              <a:t>exmaple</a:t>
            </a:r>
            <a:r>
              <a:rPr lang="en-US" sz="2000" dirty="0">
                <a:latin typeface="Arial"/>
                <a:cs typeface="Arial"/>
              </a:rPr>
              <a:t> how policymakers use MINDSPACE. You can read more about the UK government’s approach to MINDSPACE on </a:t>
            </a:r>
            <a:r>
              <a:rPr lang="en-US" sz="2000" u="sng" dirty="0">
                <a:latin typeface="Arial"/>
                <a:cs typeface="Arial"/>
                <a:hlinkClick r:id="rId2"/>
              </a:rPr>
              <a:t>the Institute For Government website</a:t>
            </a:r>
            <a:endParaRPr lang="en-US" sz="200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Nudging strategies and the notion of mind space</a:t>
            </a:r>
            <a:endParaRPr lang="en-US" sz="2400">
              <a:latin typeface="Arial"/>
              <a:cs typeface="Arial"/>
            </a:endParaRPr>
          </a:p>
          <a:p>
            <a:pPr algn="l"/>
            <a:endParaRPr lang="en-US" dirty="0"/>
          </a:p>
        </p:txBody>
      </p:sp>
    </p:spTree>
    <p:extLst>
      <p:ext uri="{BB962C8B-B14F-4D97-AF65-F5344CB8AC3E}">
        <p14:creationId xmlns:p14="http://schemas.microsoft.com/office/powerpoint/2010/main" val="351102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632311"/>
          </a:xfrm>
          <a:prstGeom prst="rect">
            <a:avLst/>
          </a:prstGeom>
          <a:noFill/>
        </p:spPr>
        <p:txBody>
          <a:bodyPr wrap="square" lIns="91440" tIns="45720" rIns="91440" bIns="45720" rtlCol="0" anchor="t">
            <a:spAutoFit/>
          </a:bodyPr>
          <a:lstStyle/>
          <a:p>
            <a:r>
              <a:rPr lang="en-US" sz="2000" b="1" dirty="0">
                <a:latin typeface="Arial"/>
                <a:cs typeface="Arial"/>
              </a:rPr>
              <a:t>Messenger:</a:t>
            </a:r>
            <a:r>
              <a:rPr lang="en-US" sz="2000" dirty="0">
                <a:latin typeface="Arial"/>
                <a:cs typeface="Arial"/>
              </a:rPr>
              <a:t> the influence of the information sender, to do with authority and the principle of liking</a:t>
            </a:r>
            <a:endParaRPr lang="en-US" dirty="0"/>
          </a:p>
          <a:p>
            <a:r>
              <a:rPr lang="en-US" sz="2000" b="1" dirty="0">
                <a:latin typeface="Arial"/>
                <a:cs typeface="Arial"/>
              </a:rPr>
              <a:t>Incentives: </a:t>
            </a:r>
            <a:r>
              <a:rPr lang="en-US" sz="2000" dirty="0">
                <a:latin typeface="Arial"/>
                <a:cs typeface="Arial"/>
              </a:rPr>
              <a:t>prospect theory and heuristics apply here, </a:t>
            </a:r>
            <a:r>
              <a:rPr lang="en-US" sz="2000" dirty="0" err="1">
                <a:latin typeface="Arial"/>
                <a:cs typeface="Arial"/>
              </a:rPr>
              <a:t>eg</a:t>
            </a:r>
            <a:r>
              <a:rPr lang="en-US" sz="2000" dirty="0">
                <a:latin typeface="Arial"/>
                <a:cs typeface="Arial"/>
              </a:rPr>
              <a:t> sales or bundling </a:t>
            </a:r>
            <a:endParaRPr lang="en-US" dirty="0">
              <a:latin typeface="Arial"/>
              <a:cs typeface="Arial"/>
            </a:endParaRPr>
          </a:p>
          <a:p>
            <a:r>
              <a:rPr lang="en-US" sz="2000" b="1" dirty="0">
                <a:latin typeface="Arial"/>
                <a:cs typeface="Arial"/>
              </a:rPr>
              <a:t>Norms: </a:t>
            </a:r>
            <a:r>
              <a:rPr lang="en-US" sz="2000" dirty="0">
                <a:latin typeface="Arial"/>
                <a:cs typeface="Arial"/>
              </a:rPr>
              <a:t>influence from other people, the principle of social proof or peer pressure</a:t>
            </a:r>
            <a:endParaRPr lang="en-US" dirty="0"/>
          </a:p>
          <a:p>
            <a:r>
              <a:rPr lang="en-US" sz="2000" b="1" dirty="0">
                <a:latin typeface="Arial"/>
                <a:cs typeface="Arial"/>
              </a:rPr>
              <a:t>Defaults: </a:t>
            </a:r>
            <a:r>
              <a:rPr lang="en-US" sz="2000" dirty="0">
                <a:latin typeface="Arial"/>
                <a:cs typeface="Arial"/>
              </a:rPr>
              <a:t>the endowment effect applies here, feeling a sense of loss, </a:t>
            </a:r>
            <a:r>
              <a:rPr lang="en-US" sz="2000" dirty="0" err="1">
                <a:latin typeface="Arial"/>
                <a:cs typeface="Arial"/>
              </a:rPr>
              <a:t>eg</a:t>
            </a:r>
            <a:r>
              <a:rPr lang="en-US" sz="2000" dirty="0">
                <a:latin typeface="Arial"/>
                <a:cs typeface="Arial"/>
              </a:rPr>
              <a:t> paying for seats on a plane and missing out on your seat</a:t>
            </a:r>
            <a:endParaRPr lang="en-US" dirty="0"/>
          </a:p>
          <a:p>
            <a:r>
              <a:rPr lang="en-US" sz="2000" b="1" dirty="0">
                <a:latin typeface="Arial"/>
                <a:cs typeface="Arial"/>
              </a:rPr>
              <a:t>Salience: </a:t>
            </a:r>
            <a:r>
              <a:rPr lang="en-US" sz="2000" dirty="0">
                <a:latin typeface="Arial"/>
                <a:cs typeface="Arial"/>
              </a:rPr>
              <a:t>stimuli that activate our attention (system 2)</a:t>
            </a:r>
            <a:endParaRPr lang="en-US" dirty="0"/>
          </a:p>
          <a:p>
            <a:r>
              <a:rPr lang="en-US" sz="2000" b="1" dirty="0">
                <a:latin typeface="Arial"/>
                <a:cs typeface="Arial"/>
              </a:rPr>
              <a:t>Priming: </a:t>
            </a:r>
            <a:r>
              <a:rPr lang="en-US" sz="2000" dirty="0">
                <a:latin typeface="Arial"/>
                <a:cs typeface="Arial"/>
              </a:rPr>
              <a:t>mere exposure effects, activating the non-conscious mind (system 1)</a:t>
            </a:r>
            <a:endParaRPr lang="en-US" dirty="0"/>
          </a:p>
          <a:p>
            <a:r>
              <a:rPr lang="en-US" sz="2000" b="1" dirty="0">
                <a:latin typeface="Arial"/>
                <a:cs typeface="Arial"/>
              </a:rPr>
              <a:t>Affect: </a:t>
            </a:r>
            <a:r>
              <a:rPr lang="en-US" sz="2000" dirty="0">
                <a:latin typeface="Arial"/>
                <a:cs typeface="Arial"/>
              </a:rPr>
              <a:t>influence of emotions, positive and negative</a:t>
            </a:r>
            <a:endParaRPr lang="en-US" dirty="0"/>
          </a:p>
          <a:p>
            <a:r>
              <a:rPr lang="en-US" sz="2000" b="1" dirty="0">
                <a:latin typeface="Arial"/>
                <a:cs typeface="Arial"/>
              </a:rPr>
              <a:t>Commitment: </a:t>
            </a:r>
            <a:r>
              <a:rPr lang="en-US" sz="2000" dirty="0">
                <a:latin typeface="Arial"/>
                <a:cs typeface="Arial"/>
              </a:rPr>
              <a:t>seek consistency with our public promises and reciprocate acts</a:t>
            </a:r>
            <a:endParaRPr lang="en-US" dirty="0"/>
          </a:p>
          <a:p>
            <a:r>
              <a:rPr lang="en-US" sz="2000" b="1" dirty="0">
                <a:latin typeface="Arial"/>
                <a:cs typeface="Arial"/>
              </a:rPr>
              <a:t>Ego: </a:t>
            </a:r>
            <a:r>
              <a:rPr lang="en-US" sz="2000" dirty="0">
                <a:latin typeface="Arial"/>
                <a:cs typeface="Arial"/>
              </a:rPr>
              <a:t>acting in ways that makes the consumer feel better about themselves</a:t>
            </a:r>
            <a:endParaRPr lang="en-US" dirty="0"/>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Nudging strategies and the notion of mind space</a:t>
            </a:r>
            <a:endParaRPr lang="en-US" sz="2400">
              <a:latin typeface="Arial"/>
              <a:cs typeface="Arial"/>
            </a:endParaRPr>
          </a:p>
          <a:p>
            <a:pPr algn="l"/>
            <a:endParaRPr lang="en-US" dirty="0"/>
          </a:p>
        </p:txBody>
      </p:sp>
    </p:spTree>
    <p:extLst>
      <p:ext uri="{BB962C8B-B14F-4D97-AF65-F5344CB8AC3E}">
        <p14:creationId xmlns:p14="http://schemas.microsoft.com/office/powerpoint/2010/main" val="112997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1938992"/>
          </a:xfrm>
          <a:prstGeom prst="rect">
            <a:avLst/>
          </a:prstGeom>
          <a:noFill/>
        </p:spPr>
        <p:txBody>
          <a:bodyPr wrap="square" lIns="91440" tIns="45720" rIns="91440" bIns="45720" rtlCol="0" anchor="t">
            <a:spAutoFit/>
          </a:bodyPr>
          <a:lstStyle/>
          <a:p>
            <a:r>
              <a:rPr lang="en-US" sz="2000" dirty="0">
                <a:latin typeface="Arial"/>
                <a:cs typeface="Arial"/>
              </a:rPr>
              <a:t>Suggest three methods that use nudging strategies to clean the air in Toronto or maybe in your city.</a:t>
            </a:r>
            <a:endParaRPr lang="en-US" dirty="0"/>
          </a:p>
          <a:p>
            <a:endParaRPr lang="en-US" sz="2000" dirty="0"/>
          </a:p>
          <a:p>
            <a:r>
              <a:rPr lang="en-US" sz="2000" dirty="0">
                <a:latin typeface="Arial"/>
                <a:cs typeface="Arial"/>
              </a:rPr>
              <a:t>We will discuss it in the seminar </a:t>
            </a:r>
            <a:endParaRPr lang="en-US" sz="2000" dirty="0"/>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4.2 How can we reduce pollution in Toronto</a:t>
            </a:r>
            <a:endParaRPr lang="en-US" sz="2400" dirty="0">
              <a:latin typeface="Arial"/>
              <a:cs typeface="Arial"/>
            </a:endParaRPr>
          </a:p>
        </p:txBody>
      </p:sp>
    </p:spTree>
    <p:extLst>
      <p:ext uri="{BB962C8B-B14F-4D97-AF65-F5344CB8AC3E}">
        <p14:creationId xmlns:p14="http://schemas.microsoft.com/office/powerpoint/2010/main" val="272002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678204"/>
          </a:xfrm>
          <a:prstGeom prst="rect">
            <a:avLst/>
          </a:prstGeom>
          <a:noFill/>
        </p:spPr>
        <p:txBody>
          <a:bodyPr wrap="square" lIns="91440" tIns="45720" rIns="91440" bIns="45720" rtlCol="0" anchor="t">
            <a:spAutoFit/>
          </a:bodyPr>
          <a:lstStyle/>
          <a:p>
            <a:r>
              <a:rPr lang="en-US" sz="2000" b="1" dirty="0">
                <a:latin typeface="Arial"/>
                <a:cs typeface="Arial"/>
              </a:rPr>
              <a:t>1. Introduction to satisfaction theories: cognitive dissonance</a:t>
            </a:r>
            <a:endParaRPr lang="en-US" sz="2000" dirty="0">
              <a:latin typeface="Arial"/>
              <a:cs typeface="Arial"/>
            </a:endParaRPr>
          </a:p>
          <a:p>
            <a:r>
              <a:rPr lang="en-US" sz="2000" dirty="0">
                <a:latin typeface="Arial"/>
                <a:cs typeface="Arial"/>
              </a:rPr>
              <a:t>Before we buy anything, we produce perceptual maps of what life will be like with that product or service. After, we compare the post-purchase outcomes with the pre-purchase expectations. Customer satisfaction is a result of this comparison. This lesson explains it from a theoretical perspective introducing the concept of cognitive dissonance, the confirmation and disconfirmation models.</a:t>
            </a:r>
            <a:br>
              <a:rPr lang="en-US" sz="2000" dirty="0">
                <a:latin typeface="Arial"/>
                <a:cs typeface="Arial"/>
              </a:rPr>
            </a:br>
            <a:endParaRPr lang="en-US" sz="2000" dirty="0">
              <a:latin typeface="Arial"/>
              <a:cs typeface="Arial"/>
            </a:endParaRPr>
          </a:p>
          <a:p>
            <a:r>
              <a:rPr lang="en-US" sz="2000" dirty="0">
                <a:latin typeface="Arial"/>
                <a:cs typeface="Arial"/>
              </a:rPr>
              <a:t>There has been a rise in quality consciousness that has been driven by three different factors. The first one is the </a:t>
            </a:r>
            <a:r>
              <a:rPr lang="en-US" sz="2000" b="1" dirty="0">
                <a:latin typeface="Arial"/>
                <a:cs typeface="Arial"/>
              </a:rPr>
              <a:t>recognition that products could be better</a:t>
            </a:r>
            <a:r>
              <a:rPr lang="en-US" sz="2000" dirty="0">
                <a:latin typeface="Arial"/>
                <a:cs typeface="Arial"/>
              </a:rPr>
              <a:t>. In the 1990s, a significant movement called ‘total quality management’ spread from Japan. It focused on improving the production process by becoming more precise, and it has improved further with recent advances in computing and artificial intelligence.</a:t>
            </a:r>
            <a:endParaRPr lang="en-US"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spTree>
    <p:extLst>
      <p:ext uri="{BB962C8B-B14F-4D97-AF65-F5344CB8AC3E}">
        <p14:creationId xmlns:p14="http://schemas.microsoft.com/office/powerpoint/2010/main" val="376336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401205"/>
          </a:xfrm>
          <a:prstGeom prst="rect">
            <a:avLst/>
          </a:prstGeom>
          <a:noFill/>
        </p:spPr>
        <p:txBody>
          <a:bodyPr wrap="square" lIns="91440" tIns="45720" rIns="91440" bIns="45720" rtlCol="0" anchor="t">
            <a:spAutoFit/>
          </a:bodyPr>
          <a:lstStyle/>
          <a:p>
            <a:r>
              <a:rPr lang="en-US" sz="2000" dirty="0">
                <a:latin typeface="Arial"/>
                <a:cs typeface="Arial"/>
              </a:rPr>
              <a:t>The second one is the </a:t>
            </a:r>
            <a:r>
              <a:rPr lang="en-US" sz="2000" b="1" dirty="0">
                <a:latin typeface="Arial"/>
                <a:cs typeface="Arial"/>
              </a:rPr>
              <a:t>profitability of quality</a:t>
            </a:r>
            <a:r>
              <a:rPr lang="en-US" sz="2000" dirty="0">
                <a:latin typeface="Arial"/>
                <a:cs typeface="Arial"/>
              </a:rPr>
              <a:t>. With a quality product, you could charge higher margins or higher prices. There is more potential for growth in the retention of existing customers which could reduce the cost of recruiting new customers. Poor quality leads, instead, to negative outcomes such as comments online and complaints to the customer service departments.</a:t>
            </a:r>
            <a:endParaRPr lang="en-US" dirty="0"/>
          </a:p>
          <a:p>
            <a:endParaRPr lang="en-US" sz="2000" dirty="0">
              <a:latin typeface="Arial"/>
              <a:cs typeface="Arial"/>
            </a:endParaRPr>
          </a:p>
          <a:p>
            <a:r>
              <a:rPr lang="en-US" sz="2000" dirty="0">
                <a:latin typeface="Arial"/>
                <a:cs typeface="Arial"/>
              </a:rPr>
              <a:t>Third, </a:t>
            </a:r>
            <a:r>
              <a:rPr lang="en-US" sz="2000" b="1" dirty="0">
                <a:latin typeface="Arial"/>
                <a:cs typeface="Arial"/>
              </a:rPr>
              <a:t>services have become a massive part of modern economies. </a:t>
            </a:r>
            <a:r>
              <a:rPr lang="en-US" sz="2000" dirty="0">
                <a:latin typeface="Arial"/>
                <a:cs typeface="Arial"/>
              </a:rPr>
              <a:t>However, services have more quality problems:</a:t>
            </a:r>
            <a:endParaRPr lang="en-US" dirty="0"/>
          </a:p>
          <a:p>
            <a:pPr marL="285750" indent="-285750">
              <a:buFont typeface="Arial"/>
              <a:buChar char="•"/>
            </a:pPr>
            <a:r>
              <a:rPr lang="en-US" sz="2000" dirty="0">
                <a:latin typeface="Arial"/>
                <a:cs typeface="Arial"/>
              </a:rPr>
              <a:t>Production and delivery occur simultaneously, therefore, errors cannot be corrected before the delivery, like with products.</a:t>
            </a:r>
            <a:endParaRPr lang="en-US" dirty="0"/>
          </a:p>
          <a:p>
            <a:pPr marL="285750" indent="-285750">
              <a:buFont typeface="Arial"/>
              <a:buChar char="•"/>
            </a:pPr>
            <a:r>
              <a:rPr lang="en-US" sz="2000" dirty="0">
                <a:latin typeface="Arial"/>
                <a:cs typeface="Arial"/>
              </a:rPr>
              <a:t>Customization is significant.</a:t>
            </a:r>
            <a:endParaRPr lang="en-US" dirty="0"/>
          </a:p>
          <a:p>
            <a:pPr marL="285750" indent="-285750">
              <a:buFont typeface="Arial"/>
              <a:buChar char="•"/>
            </a:pPr>
            <a:endParaRPr lang="en-US" sz="2000" dirty="0">
              <a:highlight>
                <a:srgbClr val="C0C0C0"/>
              </a:highlight>
            </a:endParaRPr>
          </a:p>
          <a:p>
            <a:endParaRPr lang="en-US" sz="2000" dirty="0">
              <a:highlight>
                <a:srgbClr val="C0C0C0"/>
              </a:highlight>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spTree>
    <p:extLst>
      <p:ext uri="{BB962C8B-B14F-4D97-AF65-F5344CB8AC3E}">
        <p14:creationId xmlns:p14="http://schemas.microsoft.com/office/powerpoint/2010/main" val="392503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33230"/>
            <a:ext cx="8475656" cy="4401205"/>
          </a:xfrm>
          <a:prstGeom prst="rect">
            <a:avLst/>
          </a:prstGeom>
          <a:noFill/>
        </p:spPr>
        <p:txBody>
          <a:bodyPr wrap="square" lIns="91440" tIns="45720" rIns="91440" bIns="45720" rtlCol="0" anchor="t">
            <a:spAutoFit/>
          </a:bodyPr>
          <a:lstStyle/>
          <a:p>
            <a:r>
              <a:rPr lang="en-US" sz="2000" b="1" dirty="0">
                <a:highlight>
                  <a:srgbClr val="C0C0C0"/>
                </a:highlight>
                <a:latin typeface="Arial"/>
                <a:cs typeface="Arial"/>
              </a:rPr>
              <a:t>Satisfaction</a:t>
            </a:r>
            <a:endParaRPr lang="en-US" sz="2000" dirty="0">
              <a:latin typeface="Arial"/>
              <a:cs typeface="Arial"/>
            </a:endParaRPr>
          </a:p>
          <a:p>
            <a:r>
              <a:rPr lang="en-US" sz="2000" dirty="0">
                <a:highlight>
                  <a:srgbClr val="C0C0C0"/>
                </a:highlight>
                <a:latin typeface="Arial"/>
                <a:cs typeface="Arial"/>
              </a:rPr>
              <a:t>Satisfaction is the fulfilment of one’s wishes, expectations or needs, or the pleasure derived from this.</a:t>
            </a:r>
            <a:endParaRPr lang="en-US" dirty="0"/>
          </a:p>
          <a:p>
            <a:endParaRPr lang="en-US" sz="2000" b="1" dirty="0">
              <a:latin typeface="Arial"/>
              <a:cs typeface="Arial"/>
            </a:endParaRPr>
          </a:p>
          <a:p>
            <a:r>
              <a:rPr lang="en-US" sz="2000" b="1" dirty="0">
                <a:latin typeface="Arial"/>
                <a:cs typeface="Arial"/>
              </a:rPr>
              <a:t>Satisfaction theories</a:t>
            </a:r>
            <a:endParaRPr lang="en-US" sz="2000" dirty="0">
              <a:latin typeface="Arial"/>
              <a:cs typeface="Arial"/>
            </a:endParaRPr>
          </a:p>
          <a:p>
            <a:r>
              <a:rPr lang="en-US" sz="2000" dirty="0">
                <a:latin typeface="Arial"/>
                <a:cs typeface="Arial"/>
              </a:rPr>
              <a:t>This week, we will look at the cognitive dissonance theory as an overall theory that describes how people can be satisfied or not with a certain consumption decision.</a:t>
            </a:r>
            <a:endParaRPr lang="en-US" dirty="0"/>
          </a:p>
          <a:p>
            <a:r>
              <a:rPr lang="en-US" sz="2000" dirty="0">
                <a:latin typeface="Arial"/>
                <a:cs typeface="Arial"/>
              </a:rPr>
              <a:t>Cognitive dissonance is the difference between what the consumer expects the performance of a product or a service will be with the actual experience. If those expectations are met, you will experience the </a:t>
            </a:r>
            <a:r>
              <a:rPr lang="en-US" sz="2000" b="1" dirty="0">
                <a:latin typeface="Arial"/>
                <a:cs typeface="Arial"/>
              </a:rPr>
              <a:t>confirmation model</a:t>
            </a:r>
            <a:r>
              <a:rPr lang="en-US" sz="2000" dirty="0">
                <a:latin typeface="Arial"/>
                <a:cs typeface="Arial"/>
              </a:rPr>
              <a:t>, while if they are not, the </a:t>
            </a:r>
            <a:r>
              <a:rPr lang="en-US" sz="2000" b="1" dirty="0">
                <a:latin typeface="Arial"/>
                <a:cs typeface="Arial"/>
              </a:rPr>
              <a:t>disconfirmation model</a:t>
            </a:r>
            <a:r>
              <a:rPr lang="en-US" sz="2000" dirty="0">
                <a:latin typeface="Arial"/>
                <a:cs typeface="Arial"/>
              </a:rPr>
              <a:t>.</a:t>
            </a:r>
            <a:endParaRPr lang="en-US" dirty="0"/>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What is satisfaction?</a:t>
            </a:r>
            <a:endParaRPr lang="en-US" sz="2400" dirty="0">
              <a:latin typeface="Arial"/>
              <a:cs typeface="Arial"/>
            </a:endParaRPr>
          </a:p>
        </p:txBody>
      </p:sp>
    </p:spTree>
    <p:extLst>
      <p:ext uri="{BB962C8B-B14F-4D97-AF65-F5344CB8AC3E}">
        <p14:creationId xmlns:p14="http://schemas.microsoft.com/office/powerpoint/2010/main" val="341270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218</cp:revision>
  <cp:lastPrinted>2020-09-02T06:00:26Z</cp:lastPrinted>
  <dcterms:created xsi:type="dcterms:W3CDTF">2009-07-12T19:40:29Z</dcterms:created>
  <dcterms:modified xsi:type="dcterms:W3CDTF">2023-02-24T20:44:20Z</dcterms:modified>
</cp:coreProperties>
</file>