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1" r:id="rId24"/>
    <p:sldId id="472" r:id="rId2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6E57C-60A4-46C5-A9BD-78B1DC1D52D3}" v="2984" dt="2023-02-23T18:06:07.667"/>
    <p1510:client id="{AF593356-4FEB-4F0E-B1F5-8802E36F7A53}" v="1566" dt="2023-02-23T19:08:38.872"/>
    <p1510:client id="{B4BC7054-6756-44AD-83FF-5FB69502F240}" v="113" dt="2023-02-24T20:00:05.151"/>
    <p1510:client id="{DED347FF-128A-5528-CF2C-EB49E355E24F}" v="6" dt="2023-02-24T22:38:1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737"/>
  </p:normalViewPr>
  <p:slideViewPr>
    <p:cSldViewPr>
      <p:cViewPr varScale="1">
        <p:scale>
          <a:sx n="78" d="100"/>
          <a:sy n="78" d="100"/>
        </p:scale>
        <p:origin x="201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DED347FF-128A-5528-CF2C-EB49E355E24F}"/>
    <pc:docChg chg="delSld modSld">
      <pc:chgData name="CHEN, KATHY (PGR)" userId="S::u2267086@live.warwick.ac.uk::33ad319c-faab-44e7-b730-ab3160d18fae" providerId="AD" clId="Web-{DED347FF-128A-5528-CF2C-EB49E355E24F}" dt="2023-02-24T22:38:14.057" v="4" actId="20577"/>
      <pc:docMkLst>
        <pc:docMk/>
      </pc:docMkLst>
      <pc:sldChg chg="del">
        <pc:chgData name="CHEN, KATHY (PGR)" userId="S::u2267086@live.warwick.ac.uk::33ad319c-faab-44e7-b730-ab3160d18fae" providerId="AD" clId="Web-{DED347FF-128A-5528-CF2C-EB49E355E24F}" dt="2023-02-24T22:37:07.162" v="0"/>
        <pc:sldMkLst>
          <pc:docMk/>
          <pc:sldMk cId="3618584411" sldId="447"/>
        </pc:sldMkLst>
      </pc:sldChg>
      <pc:sldChg chg="delSp del">
        <pc:chgData name="CHEN, KATHY (PGR)" userId="S::u2267086@live.warwick.ac.uk::33ad319c-faab-44e7-b730-ab3160d18fae" providerId="AD" clId="Web-{DED347FF-128A-5528-CF2C-EB49E355E24F}" dt="2023-02-24T22:37:59.759" v="2"/>
        <pc:sldMkLst>
          <pc:docMk/>
          <pc:sldMk cId="3233792729" sldId="448"/>
        </pc:sldMkLst>
        <pc:picChg chg="del">
          <ac:chgData name="CHEN, KATHY (PGR)" userId="S::u2267086@live.warwick.ac.uk::33ad319c-faab-44e7-b730-ab3160d18fae" providerId="AD" clId="Web-{DED347FF-128A-5528-CF2C-EB49E355E24F}" dt="2023-02-24T22:37:51.884" v="1"/>
          <ac:picMkLst>
            <pc:docMk/>
            <pc:sldMk cId="3233792729" sldId="448"/>
            <ac:picMk id="2" creationId="{364D5BF9-0DCE-F821-9D3D-A643F5AFDD6D}"/>
          </ac:picMkLst>
        </pc:picChg>
      </pc:sldChg>
      <pc:sldChg chg="modSp">
        <pc:chgData name="CHEN, KATHY (PGR)" userId="S::u2267086@live.warwick.ac.uk::33ad319c-faab-44e7-b730-ab3160d18fae" providerId="AD" clId="Web-{DED347FF-128A-5528-CF2C-EB49E355E24F}" dt="2023-02-24T22:38:14.057" v="4" actId="20577"/>
        <pc:sldMkLst>
          <pc:docMk/>
          <pc:sldMk cId="419606111" sldId="449"/>
        </pc:sldMkLst>
        <pc:spChg chg="mod">
          <ac:chgData name="CHEN, KATHY (PGR)" userId="S::u2267086@live.warwick.ac.uk::33ad319c-faab-44e7-b730-ab3160d18fae" providerId="AD" clId="Web-{DED347FF-128A-5528-CF2C-EB49E355E24F}" dt="2023-02-24T22:38:14.057" v="4" actId="20577"/>
          <ac:spMkLst>
            <pc:docMk/>
            <pc:sldMk cId="419606111" sldId="449"/>
            <ac:spMk id="3" creationId="{6BBFEDCC-1B51-5E8D-72D3-3AE797F1178F}"/>
          </ac:spMkLst>
        </pc:spChg>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docChgLst>
    <pc:chgData name="CHEN, KATHY (PGR)" userId="S::u2267086@live.warwick.ac.uk::33ad319c-faab-44e7-b730-ab3160d18fae" providerId="AD" clId="Web-{B4BC7054-6756-44AD-83FF-5FB69502F240}"/>
    <pc:docChg chg="modSld">
      <pc:chgData name="CHEN, KATHY (PGR)" userId="S::u2267086@live.warwick.ac.uk::33ad319c-faab-44e7-b730-ab3160d18fae" providerId="AD" clId="Web-{B4BC7054-6756-44AD-83FF-5FB69502F240}" dt="2023-02-24T20:00:05.151" v="34" actId="20577"/>
      <pc:docMkLst>
        <pc:docMk/>
      </pc:docMkLst>
      <pc:sldChg chg="modSp">
        <pc:chgData name="CHEN, KATHY (PGR)" userId="S::u2267086@live.warwick.ac.uk::33ad319c-faab-44e7-b730-ab3160d18fae" providerId="AD" clId="Web-{B4BC7054-6756-44AD-83FF-5FB69502F240}" dt="2023-02-24T19:58:43.143" v="8" actId="20577"/>
        <pc:sldMkLst>
          <pc:docMk/>
          <pc:sldMk cId="419606111" sldId="449"/>
        </pc:sldMkLst>
        <pc:spChg chg="mod">
          <ac:chgData name="CHEN, KATHY (PGR)" userId="S::u2267086@live.warwick.ac.uk::33ad319c-faab-44e7-b730-ab3160d18fae" providerId="AD" clId="Web-{B4BC7054-6756-44AD-83FF-5FB69502F240}" dt="2023-02-24T19:58:43.143" v="8" actId="20577"/>
          <ac:spMkLst>
            <pc:docMk/>
            <pc:sldMk cId="419606111" sldId="449"/>
            <ac:spMk id="3" creationId="{6BBFEDCC-1B51-5E8D-72D3-3AE797F1178F}"/>
          </ac:spMkLst>
        </pc:spChg>
        <pc:spChg chg="mod">
          <ac:chgData name="CHEN, KATHY (PGR)" userId="S::u2267086@live.warwick.ac.uk::33ad319c-faab-44e7-b730-ab3160d18fae" providerId="AD" clId="Web-{B4BC7054-6756-44AD-83FF-5FB69502F240}" dt="2023-02-24T19:57:53.517" v="0" actId="20577"/>
          <ac:spMkLst>
            <pc:docMk/>
            <pc:sldMk cId="419606111" sldId="449"/>
            <ac:spMk id="7" creationId="{7EBA17EC-68BE-5A68-472A-4B0E6C21DA87}"/>
          </ac:spMkLst>
        </pc:spChg>
      </pc:sldChg>
      <pc:sldChg chg="modSp">
        <pc:chgData name="CHEN, KATHY (PGR)" userId="S::u2267086@live.warwick.ac.uk::33ad319c-faab-44e7-b730-ab3160d18fae" providerId="AD" clId="Web-{B4BC7054-6756-44AD-83FF-5FB69502F240}" dt="2023-02-24T19:58:47.018" v="9" actId="20577"/>
        <pc:sldMkLst>
          <pc:docMk/>
          <pc:sldMk cId="363734938" sldId="450"/>
        </pc:sldMkLst>
        <pc:spChg chg="mod">
          <ac:chgData name="CHEN, KATHY (PGR)" userId="S::u2267086@live.warwick.ac.uk::33ad319c-faab-44e7-b730-ab3160d18fae" providerId="AD" clId="Web-{B4BC7054-6756-44AD-83FF-5FB69502F240}" dt="2023-02-24T19:58:47.018" v="9" actId="20577"/>
          <ac:spMkLst>
            <pc:docMk/>
            <pc:sldMk cId="363734938" sldId="450"/>
            <ac:spMk id="7" creationId="{7EBA17EC-68BE-5A68-472A-4B0E6C21DA87}"/>
          </ac:spMkLst>
        </pc:spChg>
      </pc:sldChg>
      <pc:sldChg chg="modSp">
        <pc:chgData name="CHEN, KATHY (PGR)" userId="S::u2267086@live.warwick.ac.uk::33ad319c-faab-44e7-b730-ab3160d18fae" providerId="AD" clId="Web-{B4BC7054-6756-44AD-83FF-5FB69502F240}" dt="2023-02-24T19:58:54.612" v="10" actId="20577"/>
        <pc:sldMkLst>
          <pc:docMk/>
          <pc:sldMk cId="2805012365" sldId="451"/>
        </pc:sldMkLst>
        <pc:spChg chg="mod">
          <ac:chgData name="CHEN, KATHY (PGR)" userId="S::u2267086@live.warwick.ac.uk::33ad319c-faab-44e7-b730-ab3160d18fae" providerId="AD" clId="Web-{B4BC7054-6756-44AD-83FF-5FB69502F240}" dt="2023-02-24T19:58:54.612" v="10" actId="20577"/>
          <ac:spMkLst>
            <pc:docMk/>
            <pc:sldMk cId="2805012365" sldId="451"/>
            <ac:spMk id="7" creationId="{7EBA17EC-68BE-5A68-472A-4B0E6C21DA87}"/>
          </ac:spMkLst>
        </pc:spChg>
      </pc:sldChg>
      <pc:sldChg chg="modSp">
        <pc:chgData name="CHEN, KATHY (PGR)" userId="S::u2267086@live.warwick.ac.uk::33ad319c-faab-44e7-b730-ab3160d18fae" providerId="AD" clId="Web-{B4BC7054-6756-44AD-83FF-5FB69502F240}" dt="2023-02-24T19:58:57.596" v="11" actId="20577"/>
        <pc:sldMkLst>
          <pc:docMk/>
          <pc:sldMk cId="2362631837" sldId="452"/>
        </pc:sldMkLst>
        <pc:spChg chg="mod">
          <ac:chgData name="CHEN, KATHY (PGR)" userId="S::u2267086@live.warwick.ac.uk::33ad319c-faab-44e7-b730-ab3160d18fae" providerId="AD" clId="Web-{B4BC7054-6756-44AD-83FF-5FB69502F240}" dt="2023-02-24T19:58:57.596" v="11" actId="20577"/>
          <ac:spMkLst>
            <pc:docMk/>
            <pc:sldMk cId="2362631837" sldId="452"/>
            <ac:spMk id="7" creationId="{7EBA17EC-68BE-5A68-472A-4B0E6C21DA87}"/>
          </ac:spMkLst>
        </pc:spChg>
      </pc:sldChg>
      <pc:sldChg chg="modSp">
        <pc:chgData name="CHEN, KATHY (PGR)" userId="S::u2267086@live.warwick.ac.uk::33ad319c-faab-44e7-b730-ab3160d18fae" providerId="AD" clId="Web-{B4BC7054-6756-44AD-83FF-5FB69502F240}" dt="2023-02-24T19:59:01.159" v="12" actId="20577"/>
        <pc:sldMkLst>
          <pc:docMk/>
          <pc:sldMk cId="161245366" sldId="453"/>
        </pc:sldMkLst>
        <pc:spChg chg="mod">
          <ac:chgData name="CHEN, KATHY (PGR)" userId="S::u2267086@live.warwick.ac.uk::33ad319c-faab-44e7-b730-ab3160d18fae" providerId="AD" clId="Web-{B4BC7054-6756-44AD-83FF-5FB69502F240}" dt="2023-02-24T19:59:01.159" v="12" actId="20577"/>
          <ac:spMkLst>
            <pc:docMk/>
            <pc:sldMk cId="161245366" sldId="453"/>
            <ac:spMk id="7" creationId="{7EBA17EC-68BE-5A68-472A-4B0E6C21DA87}"/>
          </ac:spMkLst>
        </pc:spChg>
      </pc:sldChg>
      <pc:sldChg chg="modSp">
        <pc:chgData name="CHEN, KATHY (PGR)" userId="S::u2267086@live.warwick.ac.uk::33ad319c-faab-44e7-b730-ab3160d18fae" providerId="AD" clId="Web-{B4BC7054-6756-44AD-83FF-5FB69502F240}" dt="2023-02-24T19:59:05.440" v="13" actId="20577"/>
        <pc:sldMkLst>
          <pc:docMk/>
          <pc:sldMk cId="1786498489" sldId="454"/>
        </pc:sldMkLst>
        <pc:spChg chg="mod">
          <ac:chgData name="CHEN, KATHY (PGR)" userId="S::u2267086@live.warwick.ac.uk::33ad319c-faab-44e7-b730-ab3160d18fae" providerId="AD" clId="Web-{B4BC7054-6756-44AD-83FF-5FB69502F240}" dt="2023-02-24T19:59:05.440" v="13" actId="20577"/>
          <ac:spMkLst>
            <pc:docMk/>
            <pc:sldMk cId="1786498489" sldId="454"/>
            <ac:spMk id="7" creationId="{7EBA17EC-68BE-5A68-472A-4B0E6C21DA87}"/>
          </ac:spMkLst>
        </pc:spChg>
      </pc:sldChg>
      <pc:sldChg chg="modSp">
        <pc:chgData name="CHEN, KATHY (PGR)" userId="S::u2267086@live.warwick.ac.uk::33ad319c-faab-44e7-b730-ab3160d18fae" providerId="AD" clId="Web-{B4BC7054-6756-44AD-83FF-5FB69502F240}" dt="2023-02-24T19:59:08.018" v="14" actId="20577"/>
        <pc:sldMkLst>
          <pc:docMk/>
          <pc:sldMk cId="521796259" sldId="455"/>
        </pc:sldMkLst>
        <pc:spChg chg="mod">
          <ac:chgData name="CHEN, KATHY (PGR)" userId="S::u2267086@live.warwick.ac.uk::33ad319c-faab-44e7-b730-ab3160d18fae" providerId="AD" clId="Web-{B4BC7054-6756-44AD-83FF-5FB69502F240}" dt="2023-02-24T19:59:08.018" v="14" actId="20577"/>
          <ac:spMkLst>
            <pc:docMk/>
            <pc:sldMk cId="521796259" sldId="455"/>
            <ac:spMk id="7" creationId="{7EBA17EC-68BE-5A68-472A-4B0E6C21DA87}"/>
          </ac:spMkLst>
        </pc:spChg>
      </pc:sldChg>
      <pc:sldChg chg="modSp">
        <pc:chgData name="CHEN, KATHY (PGR)" userId="S::u2267086@live.warwick.ac.uk::33ad319c-faab-44e7-b730-ab3160d18fae" providerId="AD" clId="Web-{B4BC7054-6756-44AD-83FF-5FB69502F240}" dt="2023-02-24T19:59:11.753" v="15" actId="20577"/>
        <pc:sldMkLst>
          <pc:docMk/>
          <pc:sldMk cId="2454601063" sldId="456"/>
        </pc:sldMkLst>
        <pc:spChg chg="mod">
          <ac:chgData name="CHEN, KATHY (PGR)" userId="S::u2267086@live.warwick.ac.uk::33ad319c-faab-44e7-b730-ab3160d18fae" providerId="AD" clId="Web-{B4BC7054-6756-44AD-83FF-5FB69502F240}" dt="2023-02-24T19:59:11.753" v="15" actId="20577"/>
          <ac:spMkLst>
            <pc:docMk/>
            <pc:sldMk cId="2454601063" sldId="456"/>
            <ac:spMk id="7" creationId="{7EBA17EC-68BE-5A68-472A-4B0E6C21DA87}"/>
          </ac:spMkLst>
        </pc:spChg>
      </pc:sldChg>
      <pc:sldChg chg="modSp">
        <pc:chgData name="CHEN, KATHY (PGR)" userId="S::u2267086@live.warwick.ac.uk::33ad319c-faab-44e7-b730-ab3160d18fae" providerId="AD" clId="Web-{B4BC7054-6756-44AD-83FF-5FB69502F240}" dt="2023-02-24T19:59:15.722" v="16" actId="20577"/>
        <pc:sldMkLst>
          <pc:docMk/>
          <pc:sldMk cId="4190766144" sldId="457"/>
        </pc:sldMkLst>
        <pc:spChg chg="mod">
          <ac:chgData name="CHEN, KATHY (PGR)" userId="S::u2267086@live.warwick.ac.uk::33ad319c-faab-44e7-b730-ab3160d18fae" providerId="AD" clId="Web-{B4BC7054-6756-44AD-83FF-5FB69502F240}" dt="2023-02-24T19:59:15.722" v="16" actId="20577"/>
          <ac:spMkLst>
            <pc:docMk/>
            <pc:sldMk cId="4190766144" sldId="457"/>
            <ac:spMk id="7" creationId="{7EBA17EC-68BE-5A68-472A-4B0E6C21DA87}"/>
          </ac:spMkLst>
        </pc:spChg>
      </pc:sldChg>
      <pc:sldChg chg="modSp">
        <pc:chgData name="CHEN, KATHY (PGR)" userId="S::u2267086@live.warwick.ac.uk::33ad319c-faab-44e7-b730-ab3160d18fae" providerId="AD" clId="Web-{B4BC7054-6756-44AD-83FF-5FB69502F240}" dt="2023-02-24T19:59:19.362" v="17" actId="20577"/>
        <pc:sldMkLst>
          <pc:docMk/>
          <pc:sldMk cId="3918808480" sldId="458"/>
        </pc:sldMkLst>
        <pc:spChg chg="mod">
          <ac:chgData name="CHEN, KATHY (PGR)" userId="S::u2267086@live.warwick.ac.uk::33ad319c-faab-44e7-b730-ab3160d18fae" providerId="AD" clId="Web-{B4BC7054-6756-44AD-83FF-5FB69502F240}" dt="2023-02-24T19:59:19.362" v="17" actId="20577"/>
          <ac:spMkLst>
            <pc:docMk/>
            <pc:sldMk cId="3918808480" sldId="458"/>
            <ac:spMk id="7" creationId="{7EBA17EC-68BE-5A68-472A-4B0E6C21DA87}"/>
          </ac:spMkLst>
        </pc:spChg>
      </pc:sldChg>
      <pc:sldChg chg="modSp">
        <pc:chgData name="CHEN, KATHY (PGR)" userId="S::u2267086@live.warwick.ac.uk::33ad319c-faab-44e7-b730-ab3160d18fae" providerId="AD" clId="Web-{B4BC7054-6756-44AD-83FF-5FB69502F240}" dt="2023-02-24T19:59:23.409" v="18" actId="20577"/>
        <pc:sldMkLst>
          <pc:docMk/>
          <pc:sldMk cId="2061500008" sldId="459"/>
        </pc:sldMkLst>
        <pc:spChg chg="mod">
          <ac:chgData name="CHEN, KATHY (PGR)" userId="S::u2267086@live.warwick.ac.uk::33ad319c-faab-44e7-b730-ab3160d18fae" providerId="AD" clId="Web-{B4BC7054-6756-44AD-83FF-5FB69502F240}" dt="2023-02-24T19:59:23.409" v="18" actId="20577"/>
          <ac:spMkLst>
            <pc:docMk/>
            <pc:sldMk cId="2061500008" sldId="459"/>
            <ac:spMk id="7" creationId="{7EBA17EC-68BE-5A68-472A-4B0E6C21DA87}"/>
          </ac:spMkLst>
        </pc:spChg>
      </pc:sldChg>
      <pc:sldChg chg="modSp">
        <pc:chgData name="CHEN, KATHY (PGR)" userId="S::u2267086@live.warwick.ac.uk::33ad319c-faab-44e7-b730-ab3160d18fae" providerId="AD" clId="Web-{B4BC7054-6756-44AD-83FF-5FB69502F240}" dt="2023-02-24T19:59:25.644" v="20" actId="20577"/>
        <pc:sldMkLst>
          <pc:docMk/>
          <pc:sldMk cId="1722126993" sldId="460"/>
        </pc:sldMkLst>
        <pc:spChg chg="mod">
          <ac:chgData name="CHEN, KATHY (PGR)" userId="S::u2267086@live.warwick.ac.uk::33ad319c-faab-44e7-b730-ab3160d18fae" providerId="AD" clId="Web-{B4BC7054-6756-44AD-83FF-5FB69502F240}" dt="2023-02-24T19:59:25.644" v="20" actId="20577"/>
          <ac:spMkLst>
            <pc:docMk/>
            <pc:sldMk cId="1722126993" sldId="460"/>
            <ac:spMk id="7" creationId="{7EBA17EC-68BE-5A68-472A-4B0E6C21DA87}"/>
          </ac:spMkLst>
        </pc:spChg>
      </pc:sldChg>
      <pc:sldChg chg="modSp">
        <pc:chgData name="CHEN, KATHY (PGR)" userId="S::u2267086@live.warwick.ac.uk::33ad319c-faab-44e7-b730-ab3160d18fae" providerId="AD" clId="Web-{B4BC7054-6756-44AD-83FF-5FB69502F240}" dt="2023-02-24T19:59:28.878" v="22" actId="20577"/>
        <pc:sldMkLst>
          <pc:docMk/>
          <pc:sldMk cId="1413279310" sldId="461"/>
        </pc:sldMkLst>
        <pc:spChg chg="mod">
          <ac:chgData name="CHEN, KATHY (PGR)" userId="S::u2267086@live.warwick.ac.uk::33ad319c-faab-44e7-b730-ab3160d18fae" providerId="AD" clId="Web-{B4BC7054-6756-44AD-83FF-5FB69502F240}" dt="2023-02-24T19:59:28.878" v="22" actId="20577"/>
          <ac:spMkLst>
            <pc:docMk/>
            <pc:sldMk cId="1413279310" sldId="461"/>
            <ac:spMk id="7" creationId="{7EBA17EC-68BE-5A68-472A-4B0E6C21DA87}"/>
          </ac:spMkLst>
        </pc:spChg>
      </pc:sldChg>
      <pc:sldChg chg="modSp">
        <pc:chgData name="CHEN, KATHY (PGR)" userId="S::u2267086@live.warwick.ac.uk::33ad319c-faab-44e7-b730-ab3160d18fae" providerId="AD" clId="Web-{B4BC7054-6756-44AD-83FF-5FB69502F240}" dt="2023-02-24T19:59:34.363" v="23" actId="20577"/>
        <pc:sldMkLst>
          <pc:docMk/>
          <pc:sldMk cId="3110183840" sldId="462"/>
        </pc:sldMkLst>
        <pc:spChg chg="mod">
          <ac:chgData name="CHEN, KATHY (PGR)" userId="S::u2267086@live.warwick.ac.uk::33ad319c-faab-44e7-b730-ab3160d18fae" providerId="AD" clId="Web-{B4BC7054-6756-44AD-83FF-5FB69502F240}" dt="2023-02-24T19:59:34.363" v="23" actId="20577"/>
          <ac:spMkLst>
            <pc:docMk/>
            <pc:sldMk cId="3110183840" sldId="462"/>
            <ac:spMk id="7" creationId="{7EBA17EC-68BE-5A68-472A-4B0E6C21DA87}"/>
          </ac:spMkLst>
        </pc:spChg>
      </pc:sldChg>
      <pc:sldChg chg="modSp">
        <pc:chgData name="CHEN, KATHY (PGR)" userId="S::u2267086@live.warwick.ac.uk::33ad319c-faab-44e7-b730-ab3160d18fae" providerId="AD" clId="Web-{B4BC7054-6756-44AD-83FF-5FB69502F240}" dt="2023-02-24T19:59:37.160" v="25" actId="20577"/>
        <pc:sldMkLst>
          <pc:docMk/>
          <pc:sldMk cId="2476801771" sldId="463"/>
        </pc:sldMkLst>
        <pc:spChg chg="mod">
          <ac:chgData name="CHEN, KATHY (PGR)" userId="S::u2267086@live.warwick.ac.uk::33ad319c-faab-44e7-b730-ab3160d18fae" providerId="AD" clId="Web-{B4BC7054-6756-44AD-83FF-5FB69502F240}" dt="2023-02-24T19:59:37.160" v="25" actId="20577"/>
          <ac:spMkLst>
            <pc:docMk/>
            <pc:sldMk cId="2476801771" sldId="463"/>
            <ac:spMk id="7" creationId="{7EBA17EC-68BE-5A68-472A-4B0E6C21DA87}"/>
          </ac:spMkLst>
        </pc:spChg>
      </pc:sldChg>
      <pc:sldChg chg="modSp">
        <pc:chgData name="CHEN, KATHY (PGR)" userId="S::u2267086@live.warwick.ac.uk::33ad319c-faab-44e7-b730-ab3160d18fae" providerId="AD" clId="Web-{B4BC7054-6756-44AD-83FF-5FB69502F240}" dt="2023-02-24T19:59:39.816" v="26" actId="20577"/>
        <pc:sldMkLst>
          <pc:docMk/>
          <pc:sldMk cId="936946557" sldId="464"/>
        </pc:sldMkLst>
        <pc:spChg chg="mod">
          <ac:chgData name="CHEN, KATHY (PGR)" userId="S::u2267086@live.warwick.ac.uk::33ad319c-faab-44e7-b730-ab3160d18fae" providerId="AD" clId="Web-{B4BC7054-6756-44AD-83FF-5FB69502F240}" dt="2023-02-24T19:59:39.816" v="26" actId="20577"/>
          <ac:spMkLst>
            <pc:docMk/>
            <pc:sldMk cId="936946557" sldId="464"/>
            <ac:spMk id="7" creationId="{7EBA17EC-68BE-5A68-472A-4B0E6C21DA87}"/>
          </ac:spMkLst>
        </pc:spChg>
      </pc:sldChg>
      <pc:sldChg chg="modSp">
        <pc:chgData name="CHEN, KATHY (PGR)" userId="S::u2267086@live.warwick.ac.uk::33ad319c-faab-44e7-b730-ab3160d18fae" providerId="AD" clId="Web-{B4BC7054-6756-44AD-83FF-5FB69502F240}" dt="2023-02-24T19:59:43.745" v="27" actId="20577"/>
        <pc:sldMkLst>
          <pc:docMk/>
          <pc:sldMk cId="4072659108" sldId="465"/>
        </pc:sldMkLst>
        <pc:spChg chg="mod">
          <ac:chgData name="CHEN, KATHY (PGR)" userId="S::u2267086@live.warwick.ac.uk::33ad319c-faab-44e7-b730-ab3160d18fae" providerId="AD" clId="Web-{B4BC7054-6756-44AD-83FF-5FB69502F240}" dt="2023-02-24T19:59:43.745" v="27" actId="20577"/>
          <ac:spMkLst>
            <pc:docMk/>
            <pc:sldMk cId="4072659108" sldId="465"/>
            <ac:spMk id="7" creationId="{7EBA17EC-68BE-5A68-472A-4B0E6C21DA87}"/>
          </ac:spMkLst>
        </pc:spChg>
      </pc:sldChg>
      <pc:sldChg chg="modSp">
        <pc:chgData name="CHEN, KATHY (PGR)" userId="S::u2267086@live.warwick.ac.uk::33ad319c-faab-44e7-b730-ab3160d18fae" providerId="AD" clId="Web-{B4BC7054-6756-44AD-83FF-5FB69502F240}" dt="2023-02-24T19:59:47.698" v="29" actId="20577"/>
        <pc:sldMkLst>
          <pc:docMk/>
          <pc:sldMk cId="3800483511" sldId="466"/>
        </pc:sldMkLst>
        <pc:spChg chg="mod">
          <ac:chgData name="CHEN, KATHY (PGR)" userId="S::u2267086@live.warwick.ac.uk::33ad319c-faab-44e7-b730-ab3160d18fae" providerId="AD" clId="Web-{B4BC7054-6756-44AD-83FF-5FB69502F240}" dt="2023-02-24T19:59:47.698" v="29" actId="20577"/>
          <ac:spMkLst>
            <pc:docMk/>
            <pc:sldMk cId="3800483511" sldId="466"/>
            <ac:spMk id="7" creationId="{7EBA17EC-68BE-5A68-472A-4B0E6C21DA87}"/>
          </ac:spMkLst>
        </pc:spChg>
      </pc:sldChg>
      <pc:sldChg chg="modSp">
        <pc:chgData name="CHEN, KATHY (PGR)" userId="S::u2267086@live.warwick.ac.uk::33ad319c-faab-44e7-b730-ab3160d18fae" providerId="AD" clId="Web-{B4BC7054-6756-44AD-83FF-5FB69502F240}" dt="2023-02-24T19:59:50.745" v="30" actId="20577"/>
        <pc:sldMkLst>
          <pc:docMk/>
          <pc:sldMk cId="3682836757" sldId="467"/>
        </pc:sldMkLst>
        <pc:spChg chg="mod">
          <ac:chgData name="CHEN, KATHY (PGR)" userId="S::u2267086@live.warwick.ac.uk::33ad319c-faab-44e7-b730-ab3160d18fae" providerId="AD" clId="Web-{B4BC7054-6756-44AD-83FF-5FB69502F240}" dt="2023-02-24T19:59:50.745" v="30" actId="20577"/>
          <ac:spMkLst>
            <pc:docMk/>
            <pc:sldMk cId="3682836757" sldId="467"/>
            <ac:spMk id="7" creationId="{7EBA17EC-68BE-5A68-472A-4B0E6C21DA87}"/>
          </ac:spMkLst>
        </pc:spChg>
      </pc:sldChg>
      <pc:sldChg chg="modSp">
        <pc:chgData name="CHEN, KATHY (PGR)" userId="S::u2267086@live.warwick.ac.uk::33ad319c-faab-44e7-b730-ab3160d18fae" providerId="AD" clId="Web-{B4BC7054-6756-44AD-83FF-5FB69502F240}" dt="2023-02-24T19:59:53.964" v="31" actId="20577"/>
        <pc:sldMkLst>
          <pc:docMk/>
          <pc:sldMk cId="1402045657" sldId="468"/>
        </pc:sldMkLst>
        <pc:spChg chg="mod">
          <ac:chgData name="CHEN, KATHY (PGR)" userId="S::u2267086@live.warwick.ac.uk::33ad319c-faab-44e7-b730-ab3160d18fae" providerId="AD" clId="Web-{B4BC7054-6756-44AD-83FF-5FB69502F240}" dt="2023-02-24T19:59:53.964" v="31" actId="20577"/>
          <ac:spMkLst>
            <pc:docMk/>
            <pc:sldMk cId="1402045657" sldId="468"/>
            <ac:spMk id="7" creationId="{7EBA17EC-68BE-5A68-472A-4B0E6C21DA87}"/>
          </ac:spMkLst>
        </pc:spChg>
      </pc:sldChg>
      <pc:sldChg chg="modSp">
        <pc:chgData name="CHEN, KATHY (PGR)" userId="S::u2267086@live.warwick.ac.uk::33ad319c-faab-44e7-b730-ab3160d18fae" providerId="AD" clId="Web-{B4BC7054-6756-44AD-83FF-5FB69502F240}" dt="2023-02-24T19:59:58.104" v="32" actId="20577"/>
        <pc:sldMkLst>
          <pc:docMk/>
          <pc:sldMk cId="1566135551" sldId="469"/>
        </pc:sldMkLst>
        <pc:spChg chg="mod">
          <ac:chgData name="CHEN, KATHY (PGR)" userId="S::u2267086@live.warwick.ac.uk::33ad319c-faab-44e7-b730-ab3160d18fae" providerId="AD" clId="Web-{B4BC7054-6756-44AD-83FF-5FB69502F240}" dt="2023-02-24T19:59:58.104" v="32" actId="20577"/>
          <ac:spMkLst>
            <pc:docMk/>
            <pc:sldMk cId="1566135551" sldId="469"/>
            <ac:spMk id="7" creationId="{7EBA17EC-68BE-5A68-472A-4B0E6C21DA87}"/>
          </ac:spMkLst>
        </pc:spChg>
      </pc:sldChg>
      <pc:sldChg chg="modSp">
        <pc:chgData name="CHEN, KATHY (PGR)" userId="S::u2267086@live.warwick.ac.uk::33ad319c-faab-44e7-b730-ab3160d18fae" providerId="AD" clId="Web-{B4BC7054-6756-44AD-83FF-5FB69502F240}" dt="2023-02-24T20:00:01.558" v="33" actId="20577"/>
        <pc:sldMkLst>
          <pc:docMk/>
          <pc:sldMk cId="1679619970" sldId="471"/>
        </pc:sldMkLst>
        <pc:spChg chg="mod">
          <ac:chgData name="CHEN, KATHY (PGR)" userId="S::u2267086@live.warwick.ac.uk::33ad319c-faab-44e7-b730-ab3160d18fae" providerId="AD" clId="Web-{B4BC7054-6756-44AD-83FF-5FB69502F240}" dt="2023-02-24T20:00:01.558" v="33" actId="20577"/>
          <ac:spMkLst>
            <pc:docMk/>
            <pc:sldMk cId="1679619970" sldId="471"/>
            <ac:spMk id="7" creationId="{7EBA17EC-68BE-5A68-472A-4B0E6C21DA87}"/>
          </ac:spMkLst>
        </pc:spChg>
      </pc:sldChg>
      <pc:sldChg chg="modSp">
        <pc:chgData name="CHEN, KATHY (PGR)" userId="S::u2267086@live.warwick.ac.uk::33ad319c-faab-44e7-b730-ab3160d18fae" providerId="AD" clId="Web-{B4BC7054-6756-44AD-83FF-5FB69502F240}" dt="2023-02-24T20:00:05.151" v="34" actId="20577"/>
        <pc:sldMkLst>
          <pc:docMk/>
          <pc:sldMk cId="1148195227" sldId="472"/>
        </pc:sldMkLst>
        <pc:spChg chg="mod">
          <ac:chgData name="CHEN, KATHY (PGR)" userId="S::u2267086@live.warwick.ac.uk::33ad319c-faab-44e7-b730-ab3160d18fae" providerId="AD" clId="Web-{B4BC7054-6756-44AD-83FF-5FB69502F240}" dt="2023-02-24T20:00:05.151" v="34" actId="20577"/>
          <ac:spMkLst>
            <pc:docMk/>
            <pc:sldMk cId="1148195227" sldId="472"/>
            <ac:spMk id="7" creationId="{7EBA17EC-68BE-5A68-472A-4B0E6C21DA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dirty="0"/>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dirty="0">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a:t>
            </a:r>
            <a:r>
              <a:rPr lang="en-US" sz="2000" b="1" dirty="0">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chemeClr val="accent5">
                    <a:lumMod val="75000"/>
                  </a:schemeClr>
                </a:solidFill>
              </a:rPr>
              <a:t>https://</a:t>
            </a:r>
            <a:r>
              <a:rPr lang="en-AU" b="1" dirty="0" err="1">
                <a:solidFill>
                  <a:schemeClr val="accent5">
                    <a:lumMod val="75000"/>
                  </a:schemeClr>
                </a:solidFill>
              </a:rPr>
              <a:t>www.nsric.ca</a:t>
            </a:r>
            <a:endParaRPr lang="en-US" b="1" dirty="0">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dirty="0">
                <a:solidFill>
                  <a:srgbClr val="002060"/>
                </a:solidFill>
                <a:latin typeface="Arial Black"/>
                <a:cs typeface="Arial"/>
              </a:rPr>
              <a:t>Consumer Behavior</a:t>
            </a:r>
            <a:endParaRPr lang="en-US" dirty="0"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dirty="0">
                <a:solidFill>
                  <a:srgbClr val="00B050"/>
                </a:solidFill>
                <a:latin typeface="Arial Black"/>
                <a:cs typeface="Arial"/>
              </a:rPr>
              <a:t>    </a:t>
            </a:r>
            <a:r>
              <a:rPr lang="en-US" dirty="0">
                <a:solidFill>
                  <a:srgbClr val="002060"/>
                </a:solidFill>
                <a:latin typeface="Arial Black"/>
                <a:cs typeface="Arial"/>
              </a:rPr>
              <a:t>Instructor: Kathy Chen </a:t>
            </a:r>
            <a:r>
              <a:rPr lang="en-US" sz="2000" dirty="0">
                <a:solidFill>
                  <a:srgbClr val="002060"/>
                </a:solidFill>
                <a:latin typeface="Arial Black"/>
                <a:cs typeface="Arial"/>
              </a:rPr>
              <a:t> </a:t>
            </a:r>
            <a:endParaRPr lang="en-US" dirty="0"/>
          </a:p>
          <a:p>
            <a:pPr marL="347345" indent="-347345">
              <a:tabLst>
                <a:tab pos="347663" algn="l"/>
              </a:tabLst>
            </a:pPr>
            <a:r>
              <a:rPr lang="en-US" dirty="0">
                <a:solidFill>
                  <a:srgbClr val="002060"/>
                </a:solidFill>
                <a:latin typeface="Arial"/>
                <a:cs typeface="Arial"/>
              </a:rPr>
              <a:t>	Marketing Program, OE Division</a:t>
            </a:r>
            <a:endParaRPr lang="en-US" dirty="0">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dirty="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dirty="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dirty="0">
                <a:solidFill>
                  <a:srgbClr val="002060"/>
                </a:solidFill>
                <a:latin typeface="Arial"/>
                <a:cs typeface="Arial"/>
              </a:rPr>
              <a:t>	E-mail: kathyjchen18@gmail.com</a:t>
            </a:r>
            <a:endParaRPr lang="en-US" sz="1900" dirty="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65135" y="957494"/>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65742" y="1385840"/>
            <a:ext cx="4103872" cy="5324535"/>
          </a:xfrm>
          <a:prstGeom prst="rect">
            <a:avLst/>
          </a:prstGeom>
          <a:noFill/>
        </p:spPr>
        <p:txBody>
          <a:bodyPr wrap="square" lIns="91440" tIns="45720" rIns="91440" bIns="45720" rtlCol="0" anchor="t">
            <a:spAutoFit/>
          </a:bodyPr>
          <a:lstStyle/>
          <a:p>
            <a:pPr algn="just"/>
            <a:r>
              <a:rPr lang="en-US" sz="2000" b="1" dirty="0">
                <a:latin typeface="Arial"/>
                <a:cs typeface="Arial"/>
              </a:rPr>
              <a:t>System 1</a:t>
            </a:r>
            <a:endParaRPr lang="en-US" sz="2000" dirty="0">
              <a:latin typeface="Arial"/>
              <a:cs typeface="Arial"/>
            </a:endParaRPr>
          </a:p>
          <a:p>
            <a:pPr algn="just"/>
            <a:endParaRPr lang="en-US" sz="2000" b="1" dirty="0">
              <a:latin typeface="Arial"/>
              <a:cs typeface="Arial"/>
            </a:endParaRPr>
          </a:p>
          <a:p>
            <a:pPr algn="just"/>
            <a:r>
              <a:rPr lang="en-US" sz="2000" dirty="0">
                <a:latin typeface="Arial"/>
                <a:cs typeface="Arial"/>
              </a:rPr>
              <a:t>System 1 is also the basis for intuition and humans developed this way during our evolution to, basically, keep us alive. It is constantly on the lookout for elements like loud sounds, strange shady people, animals or other potential dangers to us. It wakes us up if the room is too cold or too hot, or if a burglar in the house makes a sound.</a:t>
            </a:r>
          </a:p>
          <a:p>
            <a:pPr algn="just"/>
            <a:endParaRPr lang="en-US" sz="2000" dirty="0"/>
          </a:p>
          <a:p>
            <a:pPr algn="just"/>
            <a:endParaRPr lang="en-US" sz="2000" b="1" dirty="0"/>
          </a:p>
          <a:p>
            <a:pPr algn="just"/>
            <a:endParaRPr lang="en-US" sz="2000" dirty="0">
              <a:latin typeface="Arial"/>
              <a:cs typeface="Arial"/>
            </a:endParaRPr>
          </a:p>
          <a:p>
            <a:pPr algn="just"/>
            <a:endParaRPr lang="en-US" sz="2000" b="1" dirty="0"/>
          </a:p>
        </p:txBody>
      </p:sp>
      <p:pic>
        <p:nvPicPr>
          <p:cNvPr id="2" name="Picture 5">
            <a:extLst>
              <a:ext uri="{FF2B5EF4-FFF2-40B4-BE49-F238E27FC236}">
                <a16:creationId xmlns:a16="http://schemas.microsoft.com/office/drawing/2014/main" id="{F629CD6F-F5CF-824F-5E35-1DCCF5BF007F}"/>
              </a:ext>
            </a:extLst>
          </p:cNvPr>
          <p:cNvPicPr>
            <a:picLocks noChangeAspect="1"/>
          </p:cNvPicPr>
          <p:nvPr/>
        </p:nvPicPr>
        <p:blipFill>
          <a:blip r:embed="rId2"/>
          <a:stretch>
            <a:fillRect/>
          </a:stretch>
        </p:blipFill>
        <p:spPr>
          <a:xfrm>
            <a:off x="4364967" y="1945944"/>
            <a:ext cx="4712897" cy="3354299"/>
          </a:xfrm>
          <a:prstGeom prst="rect">
            <a:avLst/>
          </a:prstGeom>
        </p:spPr>
      </p:pic>
    </p:spTree>
    <p:extLst>
      <p:ext uri="{BB962C8B-B14F-4D97-AF65-F5344CB8AC3E}">
        <p14:creationId xmlns:p14="http://schemas.microsoft.com/office/powerpoint/2010/main" val="419076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65742" y="1385840"/>
            <a:ext cx="4103872" cy="5632311"/>
          </a:xfrm>
          <a:prstGeom prst="rect">
            <a:avLst/>
          </a:prstGeom>
          <a:noFill/>
        </p:spPr>
        <p:txBody>
          <a:bodyPr wrap="square" lIns="91440" tIns="45720" rIns="91440" bIns="45720" rtlCol="0" anchor="t">
            <a:spAutoFit/>
          </a:bodyPr>
          <a:lstStyle/>
          <a:p>
            <a:pPr algn="just"/>
            <a:r>
              <a:rPr lang="en-US" sz="2000" b="1" dirty="0">
                <a:latin typeface="Arial"/>
                <a:cs typeface="Arial"/>
              </a:rPr>
              <a:t>2. How does the brain work?</a:t>
            </a:r>
            <a:endParaRPr lang="en-US" dirty="0"/>
          </a:p>
          <a:p>
            <a:pPr algn="just"/>
            <a:endParaRPr lang="en-US" sz="2000" dirty="0">
              <a:latin typeface="Arial"/>
              <a:cs typeface="Arial"/>
            </a:endParaRPr>
          </a:p>
          <a:p>
            <a:pPr algn="just"/>
            <a:r>
              <a:rPr lang="en-US" sz="2000" dirty="0">
                <a:latin typeface="Arial"/>
                <a:cs typeface="Arial"/>
              </a:rPr>
              <a:t>System 1 and system 2 are labelled as such based on their characteristics. System 1 is always first, since it is so fast and instinctual. System 2 needs to consider much more about the environment, other information and the facts around it, to make rational decisions. System 1 reactions are often called ‘automatic’ and system 2 decisions are often called ‘considered’.</a:t>
            </a:r>
            <a:endParaRPr lang="en-US"/>
          </a:p>
          <a:p>
            <a:pPr algn="just"/>
            <a:endParaRPr lang="en-US" sz="2000" dirty="0"/>
          </a:p>
          <a:p>
            <a:pPr algn="just"/>
            <a:endParaRPr lang="en-US" sz="2000" b="1" dirty="0"/>
          </a:p>
          <a:p>
            <a:pPr algn="just"/>
            <a:endParaRPr lang="en-US" sz="2000" dirty="0">
              <a:latin typeface="Arial"/>
              <a:cs typeface="Arial"/>
            </a:endParaRPr>
          </a:p>
          <a:p>
            <a:pPr algn="just"/>
            <a:endParaRPr lang="en-US" sz="2000" b="1" dirty="0"/>
          </a:p>
        </p:txBody>
      </p:sp>
      <p:pic>
        <p:nvPicPr>
          <p:cNvPr id="2" name="Picture 5">
            <a:extLst>
              <a:ext uri="{FF2B5EF4-FFF2-40B4-BE49-F238E27FC236}">
                <a16:creationId xmlns:a16="http://schemas.microsoft.com/office/drawing/2014/main" id="{F629CD6F-F5CF-824F-5E35-1DCCF5BF007F}"/>
              </a:ext>
            </a:extLst>
          </p:cNvPr>
          <p:cNvPicPr>
            <a:picLocks noChangeAspect="1"/>
          </p:cNvPicPr>
          <p:nvPr/>
        </p:nvPicPr>
        <p:blipFill>
          <a:blip r:embed="rId2"/>
          <a:stretch>
            <a:fillRect/>
          </a:stretch>
        </p:blipFill>
        <p:spPr>
          <a:xfrm>
            <a:off x="4364967" y="1945944"/>
            <a:ext cx="4712897" cy="3354299"/>
          </a:xfrm>
          <a:prstGeom prst="rect">
            <a:avLst/>
          </a:prstGeom>
        </p:spPr>
      </p:pic>
    </p:spTree>
    <p:extLst>
      <p:ext uri="{BB962C8B-B14F-4D97-AF65-F5344CB8AC3E}">
        <p14:creationId xmlns:p14="http://schemas.microsoft.com/office/powerpoint/2010/main" val="391880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6555641"/>
          </a:xfrm>
          <a:prstGeom prst="rect">
            <a:avLst/>
          </a:prstGeom>
          <a:noFill/>
        </p:spPr>
        <p:txBody>
          <a:bodyPr wrap="square" lIns="91440" tIns="45720" rIns="91440" bIns="45720" rtlCol="0" anchor="t">
            <a:spAutoFit/>
          </a:bodyPr>
          <a:lstStyle/>
          <a:p>
            <a:pPr algn="just"/>
            <a:r>
              <a:rPr lang="en-US" sz="2000" b="1" dirty="0">
                <a:latin typeface="Arial"/>
                <a:cs typeface="Arial"/>
              </a:rPr>
              <a:t>3. How does the brain work: which line looks longer?</a:t>
            </a:r>
            <a:endParaRPr lang="en-US" sz="2000" dirty="0">
              <a:latin typeface="Arial"/>
              <a:cs typeface="Arial"/>
            </a:endParaRPr>
          </a:p>
          <a:p>
            <a:pPr algn="just"/>
            <a:endParaRPr lang="en-US" sz="2000" dirty="0">
              <a:latin typeface="Arial"/>
              <a:cs typeface="Arial"/>
            </a:endParaRPr>
          </a:p>
          <a:p>
            <a:pPr algn="just"/>
            <a:r>
              <a:rPr lang="en-US" sz="2000" dirty="0">
                <a:latin typeface="Arial"/>
                <a:cs typeface="Arial"/>
              </a:rPr>
              <a:t>This is a simple example that you have surely seen before. If not, you need to read chapter 1 of Daniel Kahneman's book.</a:t>
            </a:r>
            <a:endParaRPr lang="en-US" dirty="0"/>
          </a:p>
          <a:p>
            <a:pPr algn="just"/>
            <a:endParaRPr lang="en-US" sz="2000" dirty="0">
              <a:latin typeface="Arial"/>
              <a:cs typeface="Arial"/>
            </a:endParaRPr>
          </a:p>
          <a:p>
            <a:pPr algn="just"/>
            <a:endParaRPr lang="en-US" sz="2000" dirty="0">
              <a:latin typeface="Arial"/>
              <a:cs typeface="Arial"/>
            </a:endParaRPr>
          </a:p>
          <a:p>
            <a:pPr algn="just"/>
            <a:endParaRPr lang="en-US" sz="2000" dirty="0">
              <a:latin typeface="Arial"/>
              <a:cs typeface="Arial"/>
            </a:endParaRPr>
          </a:p>
          <a:p>
            <a:pPr algn="just"/>
            <a:endParaRPr lang="en-US" sz="2000" dirty="0">
              <a:latin typeface="Arial"/>
              <a:cs typeface="Arial"/>
            </a:endParaRPr>
          </a:p>
          <a:p>
            <a:pPr algn="just"/>
            <a:endParaRPr lang="en-US" sz="2000" dirty="0">
              <a:latin typeface="Arial"/>
              <a:cs typeface="Arial"/>
            </a:endParaRPr>
          </a:p>
          <a:p>
            <a:pPr algn="just"/>
            <a:endParaRPr lang="en-US" sz="2000" dirty="0">
              <a:latin typeface="Arial"/>
              <a:cs typeface="Arial"/>
            </a:endParaRPr>
          </a:p>
          <a:p>
            <a:pPr algn="just"/>
            <a:endParaRPr lang="en-US" sz="2000" dirty="0">
              <a:latin typeface="Arial"/>
              <a:cs typeface="Arial"/>
            </a:endParaRPr>
          </a:p>
          <a:p>
            <a:pPr algn="just"/>
            <a:r>
              <a:rPr lang="en-US" sz="2000" dirty="0">
                <a:latin typeface="Arial"/>
                <a:cs typeface="Arial"/>
              </a:rPr>
              <a:t>Of course, B looks longer. No matter how much evidence you have (</a:t>
            </a:r>
            <a:r>
              <a:rPr lang="en-US" sz="2000" dirty="0" err="1">
                <a:latin typeface="Arial"/>
                <a:cs typeface="Arial"/>
              </a:rPr>
              <a:t>ie</a:t>
            </a:r>
            <a:r>
              <a:rPr lang="en-US" sz="2000" dirty="0">
                <a:latin typeface="Arial"/>
                <a:cs typeface="Arial"/>
              </a:rPr>
              <a:t>, like measuring them), even though you know that A and B  are the same length, B still looks longer. So, the only difference is that A has lines on the side that make it seem smaller, and B has lines on the outside that make it seem a little bit bigger.</a:t>
            </a:r>
            <a:endParaRPr lang="en-US" dirty="0"/>
          </a:p>
          <a:p>
            <a:pPr algn="just"/>
            <a:endParaRPr lang="en-US" sz="2000" b="1" dirty="0"/>
          </a:p>
          <a:p>
            <a:pPr algn="just"/>
            <a:endParaRPr lang="en-US" sz="2000" dirty="0"/>
          </a:p>
          <a:p>
            <a:pPr algn="just"/>
            <a:endParaRPr lang="en-US" sz="2000" b="1" dirty="0"/>
          </a:p>
          <a:p>
            <a:pPr algn="just"/>
            <a:endParaRPr lang="en-US" sz="2000" dirty="0">
              <a:latin typeface="Arial"/>
              <a:cs typeface="Arial"/>
            </a:endParaRPr>
          </a:p>
          <a:p>
            <a:pPr algn="just"/>
            <a:endParaRPr lang="en-US" sz="2000" b="1" dirty="0"/>
          </a:p>
        </p:txBody>
      </p:sp>
      <p:pic>
        <p:nvPicPr>
          <p:cNvPr id="6" name="Picture 7" descr="A picture containing object, clock, watch&#10;&#10;Description automatically generated">
            <a:extLst>
              <a:ext uri="{FF2B5EF4-FFF2-40B4-BE49-F238E27FC236}">
                <a16:creationId xmlns:a16="http://schemas.microsoft.com/office/drawing/2014/main" id="{3E236900-AFE0-5305-96FE-DAB10A5F071C}"/>
              </a:ext>
            </a:extLst>
          </p:cNvPr>
          <p:cNvPicPr>
            <a:picLocks noChangeAspect="1"/>
          </p:cNvPicPr>
          <p:nvPr/>
        </p:nvPicPr>
        <p:blipFill>
          <a:blip r:embed="rId2"/>
          <a:stretch>
            <a:fillRect/>
          </a:stretch>
        </p:blipFill>
        <p:spPr>
          <a:xfrm>
            <a:off x="3157268" y="2718985"/>
            <a:ext cx="2743200" cy="1937615"/>
          </a:xfrm>
          <a:prstGeom prst="rect">
            <a:avLst/>
          </a:prstGeom>
        </p:spPr>
      </p:pic>
    </p:spTree>
    <p:extLst>
      <p:ext uri="{BB962C8B-B14F-4D97-AF65-F5344CB8AC3E}">
        <p14:creationId xmlns:p14="http://schemas.microsoft.com/office/powerpoint/2010/main" val="206150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5016758"/>
          </a:xfrm>
          <a:prstGeom prst="rect">
            <a:avLst/>
          </a:prstGeom>
          <a:noFill/>
        </p:spPr>
        <p:txBody>
          <a:bodyPr wrap="square" lIns="91440" tIns="45720" rIns="91440" bIns="45720" rtlCol="0" anchor="t">
            <a:spAutoFit/>
          </a:bodyPr>
          <a:lstStyle/>
          <a:p>
            <a:pPr algn="just"/>
            <a:r>
              <a:rPr lang="en-US" sz="2000" b="1" dirty="0">
                <a:latin typeface="Arial"/>
                <a:cs typeface="Arial"/>
              </a:rPr>
              <a:t>3. How does the brain work: which line looks longer?</a:t>
            </a:r>
            <a:endParaRPr lang="en-US" sz="2000" dirty="0">
              <a:latin typeface="Arial"/>
              <a:cs typeface="Arial"/>
            </a:endParaRPr>
          </a:p>
          <a:p>
            <a:pPr algn="just"/>
            <a:endParaRPr lang="en-US" sz="2000" dirty="0">
              <a:latin typeface="Arial"/>
              <a:cs typeface="Arial"/>
            </a:endParaRPr>
          </a:p>
          <a:p>
            <a:pPr algn="just"/>
            <a:r>
              <a:rPr lang="en-US" sz="2000" dirty="0">
                <a:latin typeface="Arial"/>
                <a:cs typeface="Arial"/>
              </a:rPr>
              <a:t>So, system 1 seems to think that B is longer than A. System 2 knows that they are the same, based on the evidence, but your system 1 keeps telling you that B is longer. So system 1 can make some mistakes. This means that your intuition can be wrong, especially with regard to our perceptions.</a:t>
            </a:r>
            <a:endParaRPr lang="en-US" dirty="0"/>
          </a:p>
          <a:p>
            <a:pPr algn="just"/>
            <a:endParaRPr lang="en-US" sz="2000" dirty="0"/>
          </a:p>
          <a:p>
            <a:pPr algn="just"/>
            <a:endParaRPr lang="en-US" sz="2000" dirty="0">
              <a:latin typeface="Arial"/>
              <a:cs typeface="Arial"/>
            </a:endParaRPr>
          </a:p>
          <a:p>
            <a:pPr algn="just"/>
            <a:endParaRPr lang="en-US" sz="2000" dirty="0">
              <a:latin typeface="Arial"/>
              <a:cs typeface="Arial"/>
            </a:endParaRPr>
          </a:p>
          <a:p>
            <a:pPr algn="just"/>
            <a:r>
              <a:rPr lang="en-US" sz="2000" b="1" dirty="0">
                <a:latin typeface="Arial"/>
                <a:cs typeface="Arial"/>
              </a:rPr>
              <a:t>Our perception of the environment and the stimuli in it are largely guided by automatic reactions processed in system 1.</a:t>
            </a:r>
            <a:endParaRPr lang="en-US" dirty="0">
              <a:latin typeface="Arial"/>
              <a:cs typeface="Arial"/>
            </a:endParaRPr>
          </a:p>
          <a:p>
            <a:pPr algn="just"/>
            <a:endParaRPr lang="en-US" sz="2000" b="1" dirty="0"/>
          </a:p>
          <a:p>
            <a:pPr algn="just"/>
            <a:endParaRPr lang="en-US" sz="2000" dirty="0"/>
          </a:p>
          <a:p>
            <a:pPr algn="just"/>
            <a:endParaRPr lang="en-US" sz="2000" b="1" dirty="0"/>
          </a:p>
          <a:p>
            <a:pPr algn="just"/>
            <a:endParaRPr lang="en-US" sz="2000" dirty="0"/>
          </a:p>
          <a:p>
            <a:pPr algn="just"/>
            <a:endParaRPr lang="en-US" sz="2000" b="1" dirty="0"/>
          </a:p>
        </p:txBody>
      </p:sp>
    </p:spTree>
    <p:extLst>
      <p:ext uri="{BB962C8B-B14F-4D97-AF65-F5344CB8AC3E}">
        <p14:creationId xmlns:p14="http://schemas.microsoft.com/office/powerpoint/2010/main" val="172212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6863417"/>
          </a:xfrm>
          <a:prstGeom prst="rect">
            <a:avLst/>
          </a:prstGeom>
          <a:noFill/>
        </p:spPr>
        <p:txBody>
          <a:bodyPr wrap="square" lIns="91440" tIns="45720" rIns="91440" bIns="45720" rtlCol="0" anchor="t">
            <a:spAutoFit/>
          </a:bodyPr>
          <a:lstStyle/>
          <a:p>
            <a:pPr algn="just"/>
            <a:r>
              <a:rPr lang="en-US" sz="2000" b="1" dirty="0">
                <a:latin typeface="Arial"/>
                <a:cs typeface="Arial"/>
              </a:rPr>
              <a:t>1. Introduction: The importance of perception</a:t>
            </a:r>
            <a:endParaRPr lang="en-US" sz="2000" dirty="0">
              <a:latin typeface="Arial"/>
              <a:cs typeface="Arial"/>
            </a:endParaRPr>
          </a:p>
          <a:p>
            <a:pPr algn="just"/>
            <a:endParaRPr lang="en-US" sz="2000" b="1" dirty="0">
              <a:latin typeface="Arial"/>
              <a:cs typeface="Arial"/>
            </a:endParaRPr>
          </a:p>
          <a:p>
            <a:pPr algn="just"/>
            <a:r>
              <a:rPr lang="en-US" sz="2000" dirty="0">
                <a:latin typeface="Arial"/>
                <a:cs typeface="Arial"/>
              </a:rPr>
              <a:t>Understanding the way we process information and think about the information presented to us is essential to understand consumer behavior models. This lesson presents the mental model theory that explains how we store and organize information, and how our perception plays a fundamental role in this process. </a:t>
            </a:r>
            <a:endParaRPr lang="en-US" dirty="0"/>
          </a:p>
          <a:p>
            <a:pPr algn="just"/>
            <a:endParaRPr lang="en-US" sz="2000" dirty="0">
              <a:latin typeface="Arial"/>
              <a:cs typeface="Arial"/>
            </a:endParaRPr>
          </a:p>
          <a:p>
            <a:pPr algn="just"/>
            <a:r>
              <a:rPr lang="en-US" sz="2000" dirty="0">
                <a:latin typeface="Arial"/>
                <a:cs typeface="Arial"/>
              </a:rPr>
              <a:t>You may try a little experiment at home: Use two bottles in different shapes (one is taller and the other is wider) but have same volume. When you pour liquid to the bottles, do you think the taller is bigger and holds more liquid? </a:t>
            </a:r>
            <a:endParaRPr lang="en-US" sz="2000" dirty="0"/>
          </a:p>
          <a:p>
            <a:pPr algn="just"/>
            <a:r>
              <a:rPr lang="en-US" sz="2000" dirty="0">
                <a:latin typeface="Arial"/>
                <a:cs typeface="Arial"/>
              </a:rPr>
              <a:t>Our mind relies on system 1 to judge volume perceptions, and even when we have evidence that these two glasses are the exact same in terms of volume, our mind still makes volume perception errors.</a:t>
            </a:r>
            <a:endParaRPr lang="en-US" dirty="0"/>
          </a:p>
          <a:p>
            <a:pPr algn="just"/>
            <a:r>
              <a:rPr lang="en-US" sz="2000" dirty="0">
                <a:latin typeface="Arial"/>
                <a:cs typeface="Arial"/>
              </a:rPr>
              <a:t>This happens in our daily life, such as the beverage packaging, beer cups used at the pubs. </a:t>
            </a:r>
            <a:endParaRPr lang="en-US" sz="2000"/>
          </a:p>
          <a:p>
            <a:pPr algn="just"/>
            <a:endParaRPr lang="en-US" sz="2000" b="1" dirty="0"/>
          </a:p>
          <a:p>
            <a:pPr algn="just"/>
            <a:endParaRPr lang="en-US" sz="2000" b="1" dirty="0"/>
          </a:p>
          <a:p>
            <a:pPr algn="just"/>
            <a:endParaRPr lang="en-US" sz="2000" dirty="0"/>
          </a:p>
          <a:p>
            <a:pPr algn="just"/>
            <a:endParaRPr lang="en-US" sz="2000" b="1" dirty="0"/>
          </a:p>
          <a:p>
            <a:pPr algn="just"/>
            <a:endParaRPr lang="en-US" sz="2000" dirty="0"/>
          </a:p>
          <a:p>
            <a:pPr algn="just"/>
            <a:endParaRPr lang="en-US" sz="2000" b="1" dirty="0"/>
          </a:p>
        </p:txBody>
      </p:sp>
    </p:spTree>
    <p:extLst>
      <p:ext uri="{BB962C8B-B14F-4D97-AF65-F5344CB8AC3E}">
        <p14:creationId xmlns:p14="http://schemas.microsoft.com/office/powerpoint/2010/main" val="141327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5016758"/>
          </a:xfrm>
          <a:prstGeom prst="rect">
            <a:avLst/>
          </a:prstGeom>
          <a:noFill/>
        </p:spPr>
        <p:txBody>
          <a:bodyPr wrap="square" lIns="91440" tIns="45720" rIns="91440" bIns="45720" rtlCol="0" anchor="t">
            <a:spAutoFit/>
          </a:bodyPr>
          <a:lstStyle/>
          <a:p>
            <a:pPr algn="just"/>
            <a:r>
              <a:rPr lang="en-US" sz="2000" b="1" dirty="0">
                <a:latin typeface="Arial"/>
                <a:cs typeface="Arial"/>
              </a:rPr>
              <a:t>2. The concepts of nodes and meaning</a:t>
            </a:r>
            <a:endParaRPr lang="en-US" sz="2000" dirty="0">
              <a:latin typeface="Arial"/>
              <a:cs typeface="Arial"/>
            </a:endParaRPr>
          </a:p>
          <a:p>
            <a:pPr algn="just"/>
            <a:endParaRPr lang="en-US" sz="2000" dirty="0">
              <a:latin typeface="Arial"/>
              <a:cs typeface="Arial"/>
            </a:endParaRPr>
          </a:p>
          <a:p>
            <a:pPr algn="just"/>
            <a:r>
              <a:rPr lang="en-US" sz="2000" dirty="0">
                <a:latin typeface="Arial"/>
                <a:cs typeface="Arial"/>
              </a:rPr>
              <a:t>The mental representation model describes how we store what we learn and our life experiences, as well as how we access those through the process of thinking.</a:t>
            </a:r>
            <a:endParaRPr lang="en-US" dirty="0"/>
          </a:p>
          <a:p>
            <a:pPr algn="just"/>
            <a:endParaRPr lang="en-US" sz="2000" dirty="0">
              <a:latin typeface="Arial"/>
              <a:cs typeface="Arial"/>
            </a:endParaRPr>
          </a:p>
          <a:p>
            <a:pPr algn="just"/>
            <a:r>
              <a:rPr lang="en-US" sz="2000" dirty="0">
                <a:latin typeface="Arial"/>
                <a:cs typeface="Arial"/>
              </a:rPr>
              <a:t>The mental representation model is essentially a big map of everything you know and can remember. It is multi-dimensional and, therefore, not something you can actually draw in 3D space: consider it as a very complex diagram that has millions of dimensions. It is a massive associative network of interlinked nodes that make up our memory.</a:t>
            </a:r>
            <a:endParaRPr lang="en-US" dirty="0"/>
          </a:p>
          <a:p>
            <a:pPr algn="just"/>
            <a:endParaRPr lang="en-US" sz="2000" dirty="0">
              <a:latin typeface="Arial"/>
              <a:cs typeface="Arial"/>
            </a:endParaRPr>
          </a:p>
          <a:p>
            <a:pPr algn="just"/>
            <a:r>
              <a:rPr lang="en-US" sz="2000" dirty="0">
                <a:highlight>
                  <a:srgbClr val="C0C0C0"/>
                </a:highlight>
                <a:latin typeface="Arial"/>
                <a:cs typeface="Arial"/>
              </a:rPr>
              <a:t>Memory is an </a:t>
            </a:r>
            <a:r>
              <a:rPr lang="en-US" sz="2000" b="1" dirty="0">
                <a:highlight>
                  <a:srgbClr val="C0C0C0"/>
                </a:highlight>
                <a:latin typeface="Arial"/>
                <a:cs typeface="Arial"/>
              </a:rPr>
              <a:t>associative network</a:t>
            </a:r>
            <a:r>
              <a:rPr lang="en-US" sz="2000" dirty="0">
                <a:highlight>
                  <a:srgbClr val="C0C0C0"/>
                </a:highlight>
                <a:latin typeface="Arial"/>
                <a:cs typeface="Arial"/>
              </a:rPr>
              <a:t> of interlinked nodes in which each </a:t>
            </a:r>
            <a:r>
              <a:rPr lang="en-US" sz="2000" b="1" dirty="0">
                <a:highlight>
                  <a:srgbClr val="C0C0C0"/>
                </a:highlight>
                <a:latin typeface="Arial"/>
                <a:cs typeface="Arial"/>
              </a:rPr>
              <a:t>node </a:t>
            </a:r>
            <a:r>
              <a:rPr lang="en-US" sz="2000" dirty="0">
                <a:highlight>
                  <a:srgbClr val="C0C0C0"/>
                </a:highlight>
                <a:latin typeface="Arial"/>
                <a:cs typeface="Arial"/>
              </a:rPr>
              <a:t>is a concept (</a:t>
            </a:r>
            <a:r>
              <a:rPr lang="en-US" sz="2000" dirty="0" err="1">
                <a:highlight>
                  <a:srgbClr val="C0C0C0"/>
                </a:highlight>
                <a:latin typeface="Arial"/>
                <a:cs typeface="Arial"/>
              </a:rPr>
              <a:t>eg</a:t>
            </a:r>
            <a:r>
              <a:rPr lang="en-US" sz="2000" dirty="0">
                <a:highlight>
                  <a:srgbClr val="C0C0C0"/>
                </a:highlight>
                <a:latin typeface="Arial"/>
                <a:cs typeface="Arial"/>
              </a:rPr>
              <a:t>, elephant, pink, heavy, </a:t>
            </a:r>
            <a:r>
              <a:rPr lang="en-US" sz="2000" dirty="0" err="1">
                <a:highlight>
                  <a:srgbClr val="C0C0C0"/>
                </a:highlight>
                <a:latin typeface="Arial"/>
                <a:cs typeface="Arial"/>
              </a:rPr>
              <a:t>etc</a:t>
            </a:r>
            <a:r>
              <a:rPr lang="en-US" sz="2000" dirty="0">
                <a:highlight>
                  <a:srgbClr val="C0C0C0"/>
                </a:highlight>
                <a:latin typeface="Arial"/>
                <a:cs typeface="Arial"/>
              </a:rPr>
              <a:t>).</a:t>
            </a:r>
            <a:endParaRPr lang="en-US" dirty="0">
              <a:highlight>
                <a:srgbClr val="C0C0C0"/>
              </a:highlight>
            </a:endParaRPr>
          </a:p>
          <a:p>
            <a:pPr algn="just"/>
            <a:endParaRPr lang="en-US" sz="2000" dirty="0"/>
          </a:p>
          <a:p>
            <a:pPr algn="just"/>
            <a:endParaRPr lang="en-US" sz="2000" b="1" dirty="0"/>
          </a:p>
        </p:txBody>
      </p:sp>
    </p:spTree>
    <p:extLst>
      <p:ext uri="{BB962C8B-B14F-4D97-AF65-F5344CB8AC3E}">
        <p14:creationId xmlns:p14="http://schemas.microsoft.com/office/powerpoint/2010/main" val="311018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5016758"/>
          </a:xfrm>
          <a:prstGeom prst="rect">
            <a:avLst/>
          </a:prstGeom>
          <a:noFill/>
        </p:spPr>
        <p:txBody>
          <a:bodyPr wrap="square" lIns="91440" tIns="45720" rIns="91440" bIns="45720" rtlCol="0" anchor="t">
            <a:spAutoFit/>
          </a:bodyPr>
          <a:lstStyle/>
          <a:p>
            <a:pPr algn="just"/>
            <a:r>
              <a:rPr lang="en-US" sz="2000" b="1" dirty="0">
                <a:latin typeface="Arial"/>
                <a:cs typeface="Arial"/>
              </a:rPr>
              <a:t>2. The concepts of nodes and meaning</a:t>
            </a:r>
            <a:endParaRPr lang="en-US" sz="2000" dirty="0">
              <a:latin typeface="Arial"/>
              <a:cs typeface="Arial"/>
            </a:endParaRPr>
          </a:p>
          <a:p>
            <a:pPr algn="just"/>
            <a:endParaRPr lang="en-US" sz="2000" dirty="0">
              <a:latin typeface="Arial"/>
              <a:cs typeface="Arial"/>
            </a:endParaRPr>
          </a:p>
          <a:p>
            <a:pPr algn="just"/>
            <a:r>
              <a:rPr lang="en-US" sz="2000" b="1" dirty="0">
                <a:latin typeface="Arial"/>
                <a:cs typeface="Arial"/>
              </a:rPr>
              <a:t>Nodes and semantic meaning</a:t>
            </a:r>
            <a:endParaRPr lang="en-US" sz="2000" dirty="0">
              <a:latin typeface="Arial"/>
              <a:cs typeface="Arial"/>
            </a:endParaRPr>
          </a:p>
          <a:p>
            <a:pPr algn="just"/>
            <a:r>
              <a:rPr lang="en-US" sz="2000" b="1" dirty="0">
                <a:latin typeface="Arial"/>
                <a:cs typeface="Arial"/>
              </a:rPr>
              <a:t>What is a node? </a:t>
            </a:r>
            <a:r>
              <a:rPr lang="en-US" sz="2000" dirty="0">
                <a:latin typeface="Arial"/>
                <a:cs typeface="Arial"/>
              </a:rPr>
              <a:t>A node is a specific concept, noun, idea, action, </a:t>
            </a:r>
            <a:r>
              <a:rPr lang="en-US" sz="2000" dirty="0" err="1">
                <a:latin typeface="Arial"/>
                <a:cs typeface="Arial"/>
              </a:rPr>
              <a:t>etc</a:t>
            </a:r>
            <a:r>
              <a:rPr lang="en-US" sz="2000" dirty="0">
                <a:latin typeface="Arial"/>
                <a:cs typeface="Arial"/>
              </a:rPr>
              <a:t> that is important in our lives or environment. Nodes are something that we have learned to attribute some sort of meaning. Even by reading this text, you are activating a huge amount of different nodes that are giving meaning to the characters in front of you.</a:t>
            </a:r>
            <a:endParaRPr lang="en-US"/>
          </a:p>
          <a:p>
            <a:pPr algn="just"/>
            <a:endParaRPr lang="en-US" sz="2000" dirty="0">
              <a:latin typeface="Arial"/>
              <a:cs typeface="Arial"/>
            </a:endParaRPr>
          </a:p>
          <a:p>
            <a:pPr algn="just"/>
            <a:r>
              <a:rPr lang="en-US" sz="2000" dirty="0">
                <a:latin typeface="Arial"/>
                <a:cs typeface="Arial"/>
              </a:rPr>
              <a:t>For example, if somebody writes the word ‘pink’, your mind is quickly processing what those visual characters mean. In other words, you are thinking of what pink means: how vibrant it is and what that</a:t>
            </a:r>
            <a:endParaRPr lang="en-US" dirty="0"/>
          </a:p>
          <a:p>
            <a:pPr algn="just"/>
            <a:r>
              <a:rPr lang="en-US" sz="2000" dirty="0">
                <a:latin typeface="Arial"/>
                <a:cs typeface="Arial"/>
              </a:rPr>
              <a:t>color means to you, or your friends or even to society.</a:t>
            </a:r>
            <a:endParaRPr lang="en-US" dirty="0"/>
          </a:p>
          <a:p>
            <a:pPr algn="just"/>
            <a:endParaRPr lang="en-US" sz="2000" dirty="0"/>
          </a:p>
          <a:p>
            <a:pPr algn="just"/>
            <a:endParaRPr lang="en-US" sz="2000" dirty="0"/>
          </a:p>
          <a:p>
            <a:pPr algn="just"/>
            <a:endParaRPr lang="en-US" sz="2000" b="1" dirty="0"/>
          </a:p>
        </p:txBody>
      </p:sp>
      <p:pic>
        <p:nvPicPr>
          <p:cNvPr id="2" name="Picture 5" descr="Icon&#10;&#10;Description automatically generated">
            <a:extLst>
              <a:ext uri="{FF2B5EF4-FFF2-40B4-BE49-F238E27FC236}">
                <a16:creationId xmlns:a16="http://schemas.microsoft.com/office/drawing/2014/main" id="{D874D856-AEC9-9632-26F1-635E4DF9FFD0}"/>
              </a:ext>
            </a:extLst>
          </p:cNvPr>
          <p:cNvPicPr>
            <a:picLocks noChangeAspect="1"/>
          </p:cNvPicPr>
          <p:nvPr/>
        </p:nvPicPr>
        <p:blipFill>
          <a:blip r:embed="rId2"/>
          <a:stretch>
            <a:fillRect/>
          </a:stretch>
        </p:blipFill>
        <p:spPr>
          <a:xfrm>
            <a:off x="7096664" y="4702834"/>
            <a:ext cx="1808672" cy="1794295"/>
          </a:xfrm>
          <a:prstGeom prst="rect">
            <a:avLst/>
          </a:prstGeom>
        </p:spPr>
      </p:pic>
    </p:spTree>
    <p:extLst>
      <p:ext uri="{BB962C8B-B14F-4D97-AF65-F5344CB8AC3E}">
        <p14:creationId xmlns:p14="http://schemas.microsoft.com/office/powerpoint/2010/main" val="247680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4401205"/>
          </a:xfrm>
          <a:prstGeom prst="rect">
            <a:avLst/>
          </a:prstGeom>
          <a:noFill/>
        </p:spPr>
        <p:txBody>
          <a:bodyPr wrap="square" lIns="91440" tIns="45720" rIns="91440" bIns="45720" rtlCol="0" anchor="t">
            <a:spAutoFit/>
          </a:bodyPr>
          <a:lstStyle/>
          <a:p>
            <a:pPr algn="just"/>
            <a:r>
              <a:rPr lang="en-US" sz="2000" b="1" dirty="0">
                <a:latin typeface="Arial"/>
                <a:cs typeface="Arial"/>
              </a:rPr>
              <a:t>2. The concepts of nodes and meaning</a:t>
            </a:r>
            <a:endParaRPr lang="en-US" sz="2000" dirty="0">
              <a:latin typeface="Arial"/>
              <a:cs typeface="Arial"/>
            </a:endParaRPr>
          </a:p>
          <a:p>
            <a:pPr algn="just"/>
            <a:endParaRPr lang="en-US" sz="2000" dirty="0">
              <a:latin typeface="Arial"/>
              <a:cs typeface="Arial"/>
            </a:endParaRPr>
          </a:p>
          <a:p>
            <a:pPr algn="just"/>
            <a:r>
              <a:rPr lang="en-US" sz="2000" b="1" dirty="0">
                <a:latin typeface="Arial"/>
                <a:cs typeface="Arial"/>
              </a:rPr>
              <a:t>Meaning is shaped by personal experiences</a:t>
            </a:r>
            <a:endParaRPr lang="en-US" sz="2000" dirty="0">
              <a:latin typeface="Arial"/>
              <a:cs typeface="Arial"/>
            </a:endParaRPr>
          </a:p>
          <a:p>
            <a:pPr algn="just"/>
            <a:r>
              <a:rPr lang="en-US" sz="2000" dirty="0">
                <a:latin typeface="Arial"/>
                <a:cs typeface="Arial"/>
              </a:rPr>
              <a:t>In addition, somebody else’s conception of ‘pink’ would be slightly different than yours, or your friends’ ones,  or some random person in a far off country that maybe does not understand English. But with more information, we can all be thinking of something similar.</a:t>
            </a:r>
            <a:endParaRPr lang="en-US" dirty="0"/>
          </a:p>
          <a:p>
            <a:pPr algn="just"/>
            <a:endParaRPr lang="en-US" sz="2000" dirty="0">
              <a:latin typeface="Arial"/>
              <a:cs typeface="Arial"/>
            </a:endParaRPr>
          </a:p>
          <a:p>
            <a:pPr algn="just"/>
            <a:r>
              <a:rPr lang="en-US" sz="2000" dirty="0">
                <a:latin typeface="Arial"/>
                <a:cs typeface="Arial"/>
              </a:rPr>
              <a:t>The first thing that may come to mind might be ‘Barbie pink’, and now (having said that) everyone has the same idea. In fact, now you are considering all that the word Barbie means, what it is, who likes it, what society thinks of it, and other associated ideas. </a:t>
            </a:r>
            <a:endParaRPr lang="en-US" dirty="0"/>
          </a:p>
          <a:p>
            <a:pPr algn="just"/>
            <a:endParaRPr lang="en-US" sz="2000" dirty="0"/>
          </a:p>
          <a:p>
            <a:pPr algn="just"/>
            <a:endParaRPr lang="en-US" sz="2000" b="1" dirty="0"/>
          </a:p>
        </p:txBody>
      </p:sp>
    </p:spTree>
    <p:extLst>
      <p:ext uri="{BB962C8B-B14F-4D97-AF65-F5344CB8AC3E}">
        <p14:creationId xmlns:p14="http://schemas.microsoft.com/office/powerpoint/2010/main" val="93694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4093428"/>
          </a:xfrm>
          <a:prstGeom prst="rect">
            <a:avLst/>
          </a:prstGeom>
          <a:noFill/>
        </p:spPr>
        <p:txBody>
          <a:bodyPr wrap="square" lIns="91440" tIns="45720" rIns="91440" bIns="45720" rtlCol="0" anchor="t">
            <a:spAutoFit/>
          </a:bodyPr>
          <a:lstStyle/>
          <a:p>
            <a:pPr algn="just"/>
            <a:r>
              <a:rPr lang="en-US" sz="2000" b="1" dirty="0">
                <a:latin typeface="Arial"/>
                <a:cs typeface="Arial"/>
              </a:rPr>
              <a:t>2. The concepts of nodes and meaning</a:t>
            </a:r>
            <a:endParaRPr lang="en-US" sz="2000" dirty="0">
              <a:latin typeface="Arial"/>
              <a:cs typeface="Arial"/>
            </a:endParaRPr>
          </a:p>
          <a:p>
            <a:pPr algn="just"/>
            <a:endParaRPr lang="en-US" sz="2000" dirty="0">
              <a:latin typeface="Arial"/>
              <a:cs typeface="Arial"/>
            </a:endParaRPr>
          </a:p>
          <a:p>
            <a:pPr algn="just"/>
            <a:r>
              <a:rPr lang="en-US" sz="2000" b="1" dirty="0">
                <a:latin typeface="Arial"/>
                <a:cs typeface="Arial"/>
              </a:rPr>
              <a:t>Meaning is shaped by personal experiences</a:t>
            </a:r>
            <a:endParaRPr lang="en-US" sz="2000" dirty="0">
              <a:latin typeface="Arial"/>
              <a:cs typeface="Arial"/>
            </a:endParaRPr>
          </a:p>
          <a:p>
            <a:pPr algn="just"/>
            <a:endParaRPr lang="en-US" sz="2000" dirty="0">
              <a:latin typeface="Arial"/>
              <a:cs typeface="Arial"/>
            </a:endParaRPr>
          </a:p>
          <a:p>
            <a:pPr algn="just"/>
            <a:r>
              <a:rPr lang="en-US" sz="2000" dirty="0">
                <a:latin typeface="Arial"/>
                <a:cs typeface="Arial"/>
              </a:rPr>
              <a:t>Or instead,  you might have been thinking about a salmon-color ‘pink’. So, now, your mind is thinking of that color that is a light pink, and that might be because you bought a salmon-colored T-shirt or today you saw someone wearing one in that color.</a:t>
            </a:r>
          </a:p>
          <a:p>
            <a:pPr algn="just"/>
            <a:endParaRPr lang="en-US" sz="2000" dirty="0">
              <a:latin typeface="Arial"/>
              <a:cs typeface="Arial"/>
            </a:endParaRPr>
          </a:p>
          <a:p>
            <a:pPr algn="just"/>
            <a:r>
              <a:rPr lang="en-US" sz="2000" dirty="0">
                <a:latin typeface="Arial"/>
                <a:cs typeface="Arial"/>
              </a:rPr>
              <a:t>Our conception of even basic things, such as</a:t>
            </a:r>
            <a:endParaRPr lang="en-US" dirty="0"/>
          </a:p>
          <a:p>
            <a:pPr algn="just"/>
            <a:r>
              <a:rPr lang="en-US" sz="2000" dirty="0">
                <a:latin typeface="Arial"/>
                <a:cs typeface="Arial"/>
              </a:rPr>
              <a:t>color, is shaped by our experiences.</a:t>
            </a:r>
            <a:endParaRPr lang="en-US"/>
          </a:p>
          <a:p>
            <a:pPr algn="just"/>
            <a:endParaRPr lang="en-US" sz="2000" dirty="0"/>
          </a:p>
          <a:p>
            <a:pPr algn="just"/>
            <a:endParaRPr lang="en-US" sz="2000" b="1" dirty="0"/>
          </a:p>
        </p:txBody>
      </p:sp>
      <p:pic>
        <p:nvPicPr>
          <p:cNvPr id="2" name="Picture 5" descr="A picture containing child, pink, toy&#10;&#10;Description automatically generated">
            <a:extLst>
              <a:ext uri="{FF2B5EF4-FFF2-40B4-BE49-F238E27FC236}">
                <a16:creationId xmlns:a16="http://schemas.microsoft.com/office/drawing/2014/main" id="{6B266A2D-BB25-678D-6938-AAC9180B09FE}"/>
              </a:ext>
            </a:extLst>
          </p:cNvPr>
          <p:cNvPicPr>
            <a:picLocks noChangeAspect="1"/>
          </p:cNvPicPr>
          <p:nvPr/>
        </p:nvPicPr>
        <p:blipFill>
          <a:blip r:embed="rId2"/>
          <a:stretch>
            <a:fillRect/>
          </a:stretch>
        </p:blipFill>
        <p:spPr>
          <a:xfrm>
            <a:off x="6162136" y="3640224"/>
            <a:ext cx="2743200" cy="2740570"/>
          </a:xfrm>
          <a:prstGeom prst="rect">
            <a:avLst/>
          </a:prstGeom>
        </p:spPr>
      </p:pic>
    </p:spTree>
    <p:extLst>
      <p:ext uri="{BB962C8B-B14F-4D97-AF65-F5344CB8AC3E}">
        <p14:creationId xmlns:p14="http://schemas.microsoft.com/office/powerpoint/2010/main" val="407265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5940088"/>
          </a:xfrm>
          <a:prstGeom prst="rect">
            <a:avLst/>
          </a:prstGeom>
          <a:noFill/>
        </p:spPr>
        <p:txBody>
          <a:bodyPr wrap="square" lIns="91440" tIns="45720" rIns="91440" bIns="45720" rtlCol="0" anchor="t">
            <a:spAutoFit/>
          </a:bodyPr>
          <a:lstStyle/>
          <a:p>
            <a:pPr algn="just"/>
            <a:r>
              <a:rPr lang="en-US" sz="2000" b="1" dirty="0">
                <a:latin typeface="Arial"/>
                <a:cs typeface="Arial"/>
              </a:rPr>
              <a:t>2. The concepts of nodes and meaning</a:t>
            </a:r>
            <a:endParaRPr lang="en-US" sz="2000" dirty="0">
              <a:latin typeface="Arial"/>
              <a:cs typeface="Arial"/>
            </a:endParaRPr>
          </a:p>
          <a:p>
            <a:pPr algn="just"/>
            <a:endParaRPr lang="en-US" sz="2000" dirty="0">
              <a:latin typeface="Arial"/>
              <a:cs typeface="Arial"/>
            </a:endParaRPr>
          </a:p>
          <a:p>
            <a:pPr algn="just"/>
            <a:r>
              <a:rPr lang="en-US" sz="2000" b="1" dirty="0">
                <a:latin typeface="Arial"/>
                <a:cs typeface="Arial"/>
              </a:rPr>
              <a:t>What is semantic meaning?</a:t>
            </a:r>
            <a:endParaRPr lang="en-US" sz="2000" dirty="0">
              <a:latin typeface="Arial"/>
              <a:cs typeface="Arial"/>
            </a:endParaRPr>
          </a:p>
          <a:p>
            <a:pPr algn="just"/>
            <a:r>
              <a:rPr lang="en-US" sz="2000" dirty="0">
                <a:latin typeface="Arial"/>
                <a:cs typeface="Arial"/>
              </a:rPr>
              <a:t>The semantic meaning of a node is given by the links to the other nodes around it. Node links can either be weakened or strengthened by experience and other information.</a:t>
            </a:r>
            <a:endParaRPr lang="en-US" dirty="0"/>
          </a:p>
          <a:p>
            <a:pPr algn="just"/>
            <a:endParaRPr lang="en-US" sz="2000" dirty="0">
              <a:latin typeface="Arial"/>
              <a:cs typeface="Arial"/>
            </a:endParaRPr>
          </a:p>
          <a:p>
            <a:pPr algn="just"/>
            <a:r>
              <a:rPr lang="en-US" sz="2000" dirty="0">
                <a:latin typeface="Arial"/>
                <a:cs typeface="Arial"/>
              </a:rPr>
              <a:t>For example, consider the word ‘elephant’. Some </a:t>
            </a:r>
            <a:endParaRPr lang="en-US" dirty="0"/>
          </a:p>
          <a:p>
            <a:pPr algn="just"/>
            <a:r>
              <a:rPr lang="en-US" sz="2000" dirty="0">
                <a:latin typeface="Arial"/>
                <a:cs typeface="Arial"/>
              </a:rPr>
              <a:t>people might think that an elephant is a living, </a:t>
            </a:r>
            <a:endParaRPr lang="en-US"/>
          </a:p>
          <a:p>
            <a:pPr algn="just"/>
            <a:r>
              <a:rPr lang="en-US" sz="2000" dirty="0">
                <a:latin typeface="Arial"/>
                <a:cs typeface="Arial"/>
              </a:rPr>
              <a:t>breathing animal that lives in Africa or India whilst </a:t>
            </a:r>
            <a:endParaRPr lang="en-US"/>
          </a:p>
          <a:p>
            <a:pPr algn="just"/>
            <a:r>
              <a:rPr lang="en-US" sz="2000" dirty="0">
                <a:latin typeface="Arial"/>
                <a:cs typeface="Arial"/>
              </a:rPr>
              <a:t>others may think first of a child’s stuffed </a:t>
            </a:r>
            <a:endParaRPr lang="en-US"/>
          </a:p>
          <a:p>
            <a:pPr algn="just"/>
            <a:r>
              <a:rPr lang="en-US" sz="2000" dirty="0">
                <a:latin typeface="Arial"/>
                <a:cs typeface="Arial"/>
              </a:rPr>
              <a:t>elephant toy. Without further information, </a:t>
            </a:r>
            <a:endParaRPr lang="en-US"/>
          </a:p>
          <a:p>
            <a:pPr algn="just"/>
            <a:r>
              <a:rPr lang="en-US" sz="2000" dirty="0">
                <a:latin typeface="Arial"/>
                <a:cs typeface="Arial"/>
              </a:rPr>
              <a:t>individuals jump to conclusions shaped by their strong links to nodes surrounding the original node ‘elephant’. If the only </a:t>
            </a:r>
            <a:endParaRPr lang="en-US"/>
          </a:p>
          <a:p>
            <a:pPr algn="just"/>
            <a:r>
              <a:rPr lang="en-US" sz="2000" dirty="0">
                <a:latin typeface="Arial"/>
                <a:cs typeface="Arial"/>
              </a:rPr>
              <a:t>source of information is the word ‘elephant’, you </a:t>
            </a:r>
            <a:endParaRPr lang="en-US"/>
          </a:p>
          <a:p>
            <a:pPr algn="just"/>
            <a:r>
              <a:rPr lang="en-US" sz="2000" dirty="0">
                <a:latin typeface="Arial"/>
                <a:cs typeface="Arial"/>
              </a:rPr>
              <a:t>might be led to different kinds of conclusions.</a:t>
            </a:r>
            <a:endParaRPr lang="en-US"/>
          </a:p>
          <a:p>
            <a:pPr algn="just"/>
            <a:endParaRPr lang="en-US" sz="2000" b="1" dirty="0"/>
          </a:p>
          <a:p>
            <a:pPr algn="just"/>
            <a:endParaRPr lang="en-US" sz="2000" dirty="0"/>
          </a:p>
          <a:p>
            <a:pPr algn="just"/>
            <a:endParaRPr lang="en-US" sz="2000" b="1" dirty="0"/>
          </a:p>
        </p:txBody>
      </p:sp>
      <p:pic>
        <p:nvPicPr>
          <p:cNvPr id="6" name="Picture 7" descr="Diagram&#10;&#10;Description automatically generated">
            <a:extLst>
              <a:ext uri="{FF2B5EF4-FFF2-40B4-BE49-F238E27FC236}">
                <a16:creationId xmlns:a16="http://schemas.microsoft.com/office/drawing/2014/main" id="{12BFAA22-4F68-A584-41DF-64AB359A3C61}"/>
              </a:ext>
            </a:extLst>
          </p:cNvPr>
          <p:cNvPicPr>
            <a:picLocks noChangeAspect="1"/>
          </p:cNvPicPr>
          <p:nvPr/>
        </p:nvPicPr>
        <p:blipFill>
          <a:blip r:embed="rId2"/>
          <a:stretch>
            <a:fillRect/>
          </a:stretch>
        </p:blipFill>
        <p:spPr>
          <a:xfrm>
            <a:off x="6234023" y="3667664"/>
            <a:ext cx="2743200" cy="2743200"/>
          </a:xfrm>
          <a:prstGeom prst="rect">
            <a:avLst/>
          </a:prstGeom>
        </p:spPr>
      </p:pic>
    </p:spTree>
    <p:extLst>
      <p:ext uri="{BB962C8B-B14F-4D97-AF65-F5344CB8AC3E}">
        <p14:creationId xmlns:p14="http://schemas.microsoft.com/office/powerpoint/2010/main" val="380048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416320"/>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a:latin typeface="Arial"/>
              <a:cs typeface="Arial"/>
            </a:endParaRPr>
          </a:p>
          <a:p>
            <a:endParaRPr lang="en-US" sz="2400" b="1" dirty="0">
              <a:latin typeface="Arial"/>
              <a:cs typeface="Arial"/>
            </a:endParaRPr>
          </a:p>
          <a:p>
            <a:endParaRPr lang="en-US" sz="2400" b="1" dirty="0">
              <a:latin typeface="Arial"/>
              <a:cs typeface="Arial"/>
            </a:endParaRPr>
          </a:p>
          <a:p>
            <a:endParaRPr lang="en-US" sz="2000" b="1" dirty="0">
              <a:latin typeface="Arial"/>
              <a:cs typeface="Arial"/>
            </a:endParaRPr>
          </a:p>
          <a:p>
            <a:r>
              <a:rPr lang="en-US" sz="2000" b="1" dirty="0">
                <a:latin typeface="Arial"/>
                <a:cs typeface="Arial"/>
              </a:rPr>
              <a:t>2.1 Dual process theory</a:t>
            </a:r>
          </a:p>
          <a:p>
            <a:endParaRPr lang="en-US" sz="2000" b="1" dirty="0">
              <a:latin typeface="Arial"/>
              <a:cs typeface="Arial"/>
            </a:endParaRPr>
          </a:p>
          <a:p>
            <a:r>
              <a:rPr lang="en-US" sz="2000" b="1" dirty="0">
                <a:latin typeface="Arial"/>
                <a:cs typeface="Arial"/>
              </a:rPr>
              <a:t>2.2 Mental model representation </a:t>
            </a:r>
          </a:p>
          <a:p>
            <a:endParaRPr lang="en-US" sz="2000" b="1" dirty="0">
              <a:latin typeface="Arial"/>
              <a:cs typeface="Arial"/>
            </a:endParaRPr>
          </a:p>
          <a:p>
            <a:endParaRPr lang="en-US" sz="2000" b="1" dirty="0">
              <a:latin typeface="Arial"/>
              <a:cs typeface="Arial"/>
            </a:endParaRPr>
          </a:p>
          <a:p>
            <a:endParaRPr lang="en-US" sz="24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3785652"/>
          </a:xfrm>
          <a:prstGeom prst="rect">
            <a:avLst/>
          </a:prstGeom>
          <a:noFill/>
        </p:spPr>
        <p:txBody>
          <a:bodyPr wrap="square" lIns="91440" tIns="45720" rIns="91440" bIns="45720" rtlCol="0" anchor="t">
            <a:spAutoFit/>
          </a:bodyPr>
          <a:lstStyle/>
          <a:p>
            <a:pPr algn="just"/>
            <a:r>
              <a:rPr lang="en-US" sz="2000" b="1" dirty="0">
                <a:latin typeface="Arial"/>
                <a:cs typeface="Arial"/>
              </a:rPr>
              <a:t>2. The concepts of nodes and meaning</a:t>
            </a:r>
            <a:endParaRPr lang="en-US" sz="2000" dirty="0">
              <a:latin typeface="Arial"/>
              <a:cs typeface="Arial"/>
            </a:endParaRPr>
          </a:p>
          <a:p>
            <a:pPr algn="just"/>
            <a:endParaRPr lang="en-US" sz="2000" b="1" dirty="0">
              <a:latin typeface="Arial"/>
              <a:cs typeface="Arial"/>
            </a:endParaRPr>
          </a:p>
          <a:p>
            <a:pPr algn="just"/>
            <a:r>
              <a:rPr lang="en-US" sz="2000" b="1" dirty="0">
                <a:latin typeface="Arial"/>
                <a:cs typeface="Arial"/>
              </a:rPr>
              <a:t>Perception and thinking strengthen and/or weaken links between nodes</a:t>
            </a:r>
            <a:endParaRPr lang="en-US" sz="2000">
              <a:latin typeface="Arial"/>
              <a:cs typeface="Arial"/>
            </a:endParaRPr>
          </a:p>
          <a:p>
            <a:pPr algn="just"/>
            <a:endParaRPr lang="en-US" sz="2000" b="1" dirty="0">
              <a:latin typeface="Arial"/>
              <a:cs typeface="Arial"/>
            </a:endParaRPr>
          </a:p>
          <a:p>
            <a:pPr algn="just"/>
            <a:r>
              <a:rPr lang="en-US" sz="2000" dirty="0">
                <a:latin typeface="Arial"/>
                <a:cs typeface="Arial"/>
              </a:rPr>
              <a:t>Perception of the environment activates nodes in your memory that correspond to the object that you perceive. Thinking occurs when nodes in your memory are activated, and those nodes are </a:t>
            </a:r>
            <a:endParaRPr lang="en-US" dirty="0"/>
          </a:p>
          <a:p>
            <a:pPr algn="just"/>
            <a:r>
              <a:rPr lang="en-US" sz="2000" dirty="0">
                <a:latin typeface="Arial"/>
                <a:cs typeface="Arial"/>
              </a:rPr>
              <a:t>linked to other nodes. </a:t>
            </a:r>
            <a:endParaRPr lang="en-US" dirty="0"/>
          </a:p>
          <a:p>
            <a:pPr algn="just"/>
            <a:endParaRPr lang="en-US" sz="2000" dirty="0">
              <a:latin typeface="Arial"/>
              <a:cs typeface="Arial"/>
            </a:endParaRPr>
          </a:p>
          <a:p>
            <a:pPr algn="just"/>
            <a:r>
              <a:rPr lang="en-US" sz="2000" dirty="0">
                <a:latin typeface="Arial"/>
                <a:cs typeface="Arial"/>
              </a:rPr>
              <a:t>As the examples of ‘pink’ and ‘elephant’ show:</a:t>
            </a:r>
            <a:endParaRPr lang="en-US" dirty="0"/>
          </a:p>
          <a:p>
            <a:pPr algn="just"/>
            <a:endParaRPr lang="en-US" sz="2000" dirty="0">
              <a:latin typeface="Arial"/>
              <a:cs typeface="Arial"/>
            </a:endParaRPr>
          </a:p>
        </p:txBody>
      </p:sp>
      <p:pic>
        <p:nvPicPr>
          <p:cNvPr id="2" name="Picture 7" descr="Diagram&#10;&#10;Description automatically generated">
            <a:extLst>
              <a:ext uri="{FF2B5EF4-FFF2-40B4-BE49-F238E27FC236}">
                <a16:creationId xmlns:a16="http://schemas.microsoft.com/office/drawing/2014/main" id="{D3DB4464-9143-D819-F697-1020F8373C3F}"/>
              </a:ext>
            </a:extLst>
          </p:cNvPr>
          <p:cNvPicPr>
            <a:picLocks noChangeAspect="1"/>
          </p:cNvPicPr>
          <p:nvPr/>
        </p:nvPicPr>
        <p:blipFill>
          <a:blip r:embed="rId2"/>
          <a:stretch>
            <a:fillRect/>
          </a:stretch>
        </p:blipFill>
        <p:spPr>
          <a:xfrm>
            <a:off x="6061494" y="3624532"/>
            <a:ext cx="2743200" cy="2743200"/>
          </a:xfrm>
          <a:prstGeom prst="rect">
            <a:avLst/>
          </a:prstGeom>
        </p:spPr>
      </p:pic>
    </p:spTree>
    <p:extLst>
      <p:ext uri="{BB962C8B-B14F-4D97-AF65-F5344CB8AC3E}">
        <p14:creationId xmlns:p14="http://schemas.microsoft.com/office/powerpoint/2010/main" val="368283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4708981"/>
          </a:xfrm>
          <a:prstGeom prst="rect">
            <a:avLst/>
          </a:prstGeom>
          <a:noFill/>
        </p:spPr>
        <p:txBody>
          <a:bodyPr wrap="square" lIns="91440" tIns="45720" rIns="91440" bIns="45720" rtlCol="0" anchor="t">
            <a:spAutoFit/>
          </a:bodyPr>
          <a:lstStyle/>
          <a:p>
            <a:pPr algn="just"/>
            <a:r>
              <a:rPr lang="en-US" sz="2000" b="1" dirty="0">
                <a:latin typeface="Arial"/>
                <a:cs typeface="Arial"/>
              </a:rPr>
              <a:t>2. The concepts of nodes and meaning</a:t>
            </a:r>
            <a:endParaRPr lang="en-US" sz="2000" dirty="0">
              <a:latin typeface="Arial"/>
              <a:cs typeface="Arial"/>
            </a:endParaRPr>
          </a:p>
          <a:p>
            <a:pPr algn="just"/>
            <a:endParaRPr lang="en-US" sz="2000" b="1" dirty="0">
              <a:latin typeface="Arial"/>
              <a:cs typeface="Arial"/>
            </a:endParaRPr>
          </a:p>
          <a:p>
            <a:pPr algn="just"/>
            <a:r>
              <a:rPr lang="en-US" sz="2000" b="1" dirty="0">
                <a:latin typeface="Arial"/>
                <a:cs typeface="Arial"/>
              </a:rPr>
              <a:t>Perception and thinking strengthen and/or weaken links between nodes</a:t>
            </a:r>
            <a:endParaRPr lang="en-US" sz="2000">
              <a:latin typeface="Arial"/>
              <a:cs typeface="Arial"/>
            </a:endParaRPr>
          </a:p>
          <a:p>
            <a:pPr algn="just"/>
            <a:endParaRPr lang="en-US" sz="2000" b="1" dirty="0">
              <a:latin typeface="Arial"/>
              <a:cs typeface="Arial"/>
            </a:endParaRPr>
          </a:p>
          <a:p>
            <a:pPr algn="just"/>
            <a:r>
              <a:rPr lang="en-US" sz="2000" dirty="0">
                <a:latin typeface="Arial"/>
                <a:cs typeface="Arial"/>
              </a:rPr>
              <a:t>Pink and elephant are seemingly unrelated to most people, but a link could be created over time by frequent activation of these two nodes together. For example, let’s say there is a new </a:t>
            </a:r>
          </a:p>
          <a:p>
            <a:pPr algn="just"/>
            <a:r>
              <a:rPr lang="en-US" sz="2000" dirty="0">
                <a:latin typeface="Arial"/>
                <a:cs typeface="Arial"/>
              </a:rPr>
              <a:t>disease that does not kill the elephants but </a:t>
            </a:r>
            <a:endParaRPr lang="en-US" dirty="0"/>
          </a:p>
          <a:p>
            <a:pPr algn="just"/>
            <a:r>
              <a:rPr lang="en-US" sz="2000" dirty="0">
                <a:latin typeface="Arial"/>
                <a:cs typeface="Arial"/>
              </a:rPr>
              <a:t>changes their color from grey to Barbie pink. Whereas before the disease, the elephant node was associated </a:t>
            </a:r>
            <a:endParaRPr lang="en-US"/>
          </a:p>
          <a:p>
            <a:pPr algn="just"/>
            <a:r>
              <a:rPr lang="en-US" sz="2000" dirty="0">
                <a:latin typeface="Arial"/>
                <a:cs typeface="Arial"/>
              </a:rPr>
              <a:t>with grey, through constant activation of elephant </a:t>
            </a:r>
            <a:endParaRPr lang="en-US"/>
          </a:p>
          <a:p>
            <a:pPr algn="just"/>
            <a:r>
              <a:rPr lang="en-US" sz="2000" dirty="0">
                <a:latin typeface="Arial"/>
                <a:cs typeface="Arial"/>
              </a:rPr>
              <a:t>and pink, the link between grey and elephant starts </a:t>
            </a:r>
            <a:endParaRPr lang="en-US"/>
          </a:p>
          <a:p>
            <a:pPr algn="just"/>
            <a:r>
              <a:rPr lang="en-US" sz="2000" dirty="0">
                <a:latin typeface="Arial"/>
                <a:cs typeface="Arial"/>
              </a:rPr>
              <a:t>to weaken and the link between elephant and pink </a:t>
            </a:r>
            <a:endParaRPr lang="en-US"/>
          </a:p>
          <a:p>
            <a:pPr algn="just"/>
            <a:r>
              <a:rPr lang="en-US" sz="2000" dirty="0">
                <a:latin typeface="Arial"/>
                <a:cs typeface="Arial"/>
              </a:rPr>
              <a:t>begins to strengthen.</a:t>
            </a:r>
            <a:endParaRPr lang="en-US" dirty="0"/>
          </a:p>
        </p:txBody>
      </p:sp>
      <p:pic>
        <p:nvPicPr>
          <p:cNvPr id="2" name="Picture 5" descr="Diagram&#10;&#10;Description automatically generated">
            <a:extLst>
              <a:ext uri="{FF2B5EF4-FFF2-40B4-BE49-F238E27FC236}">
                <a16:creationId xmlns:a16="http://schemas.microsoft.com/office/drawing/2014/main" id="{10C8571B-7BCB-5DE5-2B43-7A58AEF98DFB}"/>
              </a:ext>
            </a:extLst>
          </p:cNvPr>
          <p:cNvPicPr>
            <a:picLocks noChangeAspect="1"/>
          </p:cNvPicPr>
          <p:nvPr/>
        </p:nvPicPr>
        <p:blipFill>
          <a:blip r:embed="rId2"/>
          <a:stretch>
            <a:fillRect/>
          </a:stretch>
        </p:blipFill>
        <p:spPr>
          <a:xfrm>
            <a:off x="6234023" y="3710796"/>
            <a:ext cx="2743200" cy="2743200"/>
          </a:xfrm>
          <a:prstGeom prst="rect">
            <a:avLst/>
          </a:prstGeom>
        </p:spPr>
      </p:pic>
    </p:spTree>
    <p:extLst>
      <p:ext uri="{BB962C8B-B14F-4D97-AF65-F5344CB8AC3E}">
        <p14:creationId xmlns:p14="http://schemas.microsoft.com/office/powerpoint/2010/main" val="140204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3447098"/>
          </a:xfrm>
          <a:prstGeom prst="rect">
            <a:avLst/>
          </a:prstGeom>
          <a:noFill/>
        </p:spPr>
        <p:txBody>
          <a:bodyPr wrap="square" lIns="91440" tIns="45720" rIns="91440" bIns="45720" rtlCol="0" anchor="t">
            <a:spAutoFit/>
          </a:bodyPr>
          <a:lstStyle/>
          <a:p>
            <a:pPr algn="just"/>
            <a:r>
              <a:rPr lang="en-US" sz="2000" b="1" dirty="0">
                <a:latin typeface="Arial"/>
                <a:cs typeface="Arial"/>
              </a:rPr>
              <a:t>Stronger concepts relating to more frequently activated nodes are more easily retrieved. </a:t>
            </a:r>
            <a:endParaRPr lang="en-US" dirty="0"/>
          </a:p>
          <a:p>
            <a:pPr algn="just"/>
            <a:endParaRPr lang="en-US" sz="2000" dirty="0">
              <a:latin typeface="Arial"/>
              <a:cs typeface="Arial"/>
            </a:endParaRPr>
          </a:p>
          <a:p>
            <a:pPr algn="just"/>
            <a:r>
              <a:rPr lang="en-US" sz="2000" dirty="0">
                <a:latin typeface="Arial"/>
                <a:cs typeface="Arial"/>
              </a:rPr>
              <a:t>We will talk about this later in terms of fluency but, now, let's think about it in terms of very simple concepts. For example, if you think about bedtime, you might think about your usual routine that could include brushing your teeth, changing into </a:t>
            </a:r>
            <a:r>
              <a:rPr lang="en-US" sz="2000" dirty="0" err="1">
                <a:latin typeface="Arial"/>
                <a:cs typeface="Arial"/>
              </a:rPr>
              <a:t>pyjamas</a:t>
            </a:r>
            <a:r>
              <a:rPr lang="en-US" sz="2000" dirty="0">
                <a:latin typeface="Arial"/>
                <a:cs typeface="Arial"/>
              </a:rPr>
              <a:t>, reading a book, or charging your phone. If you think about coffee, you might think about mornings, energy boost or stress relief. There are strong links between the stimulus node (</a:t>
            </a:r>
            <a:r>
              <a:rPr lang="en-US" sz="2000" dirty="0" err="1">
                <a:latin typeface="Arial"/>
                <a:cs typeface="Arial"/>
              </a:rPr>
              <a:t>eg</a:t>
            </a:r>
            <a:r>
              <a:rPr lang="en-US" sz="2000" dirty="0">
                <a:latin typeface="Arial"/>
                <a:cs typeface="Arial"/>
              </a:rPr>
              <a:t>, bedtime or coffee) and the associated nodes (</a:t>
            </a:r>
            <a:r>
              <a:rPr lang="en-US" sz="2000" dirty="0" err="1">
                <a:latin typeface="Arial"/>
                <a:cs typeface="Arial"/>
              </a:rPr>
              <a:t>eg</a:t>
            </a:r>
            <a:r>
              <a:rPr lang="en-US" sz="2000" dirty="0">
                <a:latin typeface="Arial"/>
                <a:cs typeface="Arial"/>
              </a:rPr>
              <a:t>, brushing teeth or energy boost).</a:t>
            </a:r>
            <a:endParaRPr lang="en-US"/>
          </a:p>
          <a:p>
            <a:pPr algn="just"/>
            <a:endParaRPr lang="en-US" dirty="0"/>
          </a:p>
        </p:txBody>
      </p:sp>
    </p:spTree>
    <p:extLst>
      <p:ext uri="{BB962C8B-B14F-4D97-AF65-F5344CB8AC3E}">
        <p14:creationId xmlns:p14="http://schemas.microsoft.com/office/powerpoint/2010/main" val="156613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3754874"/>
          </a:xfrm>
          <a:prstGeom prst="rect">
            <a:avLst/>
          </a:prstGeom>
          <a:noFill/>
        </p:spPr>
        <p:txBody>
          <a:bodyPr wrap="square" lIns="91440" tIns="45720" rIns="91440" bIns="45720" rtlCol="0" anchor="t">
            <a:spAutoFit/>
          </a:bodyPr>
          <a:lstStyle/>
          <a:p>
            <a:pPr algn="just"/>
            <a:r>
              <a:rPr lang="en-US" sz="2000" b="1" dirty="0">
                <a:latin typeface="Arial"/>
                <a:cs typeface="Arial"/>
              </a:rPr>
              <a:t>Stronger concepts relating to more frequently activated nodes are more easily retrieved. </a:t>
            </a:r>
            <a:endParaRPr lang="en-US" sz="2000" dirty="0"/>
          </a:p>
          <a:p>
            <a:pPr algn="just"/>
            <a:endParaRPr lang="en-US" sz="2000" dirty="0">
              <a:latin typeface="Arial"/>
              <a:cs typeface="Arial"/>
            </a:endParaRPr>
          </a:p>
          <a:p>
            <a:pPr algn="just"/>
            <a:r>
              <a:rPr lang="en-US" sz="2000" b="1" dirty="0">
                <a:latin typeface="Arial"/>
                <a:cs typeface="Arial"/>
              </a:rPr>
              <a:t>Nodes and links are also </a:t>
            </a:r>
            <a:r>
              <a:rPr lang="en-US" sz="2000" b="1" dirty="0" err="1">
                <a:latin typeface="Arial"/>
                <a:cs typeface="Arial"/>
              </a:rPr>
              <a:t>valenced</a:t>
            </a:r>
            <a:r>
              <a:rPr lang="en-US" sz="2000" b="1" dirty="0">
                <a:latin typeface="Arial"/>
                <a:cs typeface="Arial"/>
              </a:rPr>
              <a:t>: there is either a positive, negative or neutral feeling behind them.</a:t>
            </a:r>
            <a:r>
              <a:rPr lang="en-US" sz="2000" dirty="0">
                <a:latin typeface="Arial"/>
                <a:cs typeface="Arial"/>
              </a:rPr>
              <a:t> For example, when thinking of ‘mushrooms’, somebody might immediately think of the mushroom soup that they despise, associating mushrooms and mushroom soup a negative valence. These </a:t>
            </a:r>
            <a:r>
              <a:rPr lang="en-US" sz="2000" dirty="0" err="1">
                <a:latin typeface="Arial"/>
                <a:cs typeface="Arial"/>
              </a:rPr>
              <a:t>valenced</a:t>
            </a:r>
            <a:r>
              <a:rPr lang="en-US" sz="2000" dirty="0">
                <a:latin typeface="Arial"/>
                <a:cs typeface="Arial"/>
              </a:rPr>
              <a:t> </a:t>
            </a:r>
            <a:endParaRPr lang="en-US" dirty="0"/>
          </a:p>
          <a:p>
            <a:pPr algn="just"/>
            <a:r>
              <a:rPr lang="en-US" sz="2000" dirty="0">
                <a:latin typeface="Arial"/>
                <a:cs typeface="Arial"/>
              </a:rPr>
              <a:t>associations provide the basis for </a:t>
            </a:r>
            <a:endParaRPr lang="en-US"/>
          </a:p>
          <a:p>
            <a:pPr algn="just"/>
            <a:r>
              <a:rPr lang="en-US" sz="2000" dirty="0">
                <a:latin typeface="Arial"/>
                <a:cs typeface="Arial"/>
              </a:rPr>
              <a:t>attitudes, or how we think, feel and </a:t>
            </a:r>
            <a:endParaRPr lang="en-US" dirty="0"/>
          </a:p>
          <a:p>
            <a:pPr algn="just"/>
            <a:r>
              <a:rPr lang="en-US" sz="2000" dirty="0">
                <a:latin typeface="Arial"/>
                <a:cs typeface="Arial"/>
              </a:rPr>
              <a:t>intend to act towards something. </a:t>
            </a:r>
            <a:endParaRPr lang="en-US"/>
          </a:p>
          <a:p>
            <a:pPr algn="just"/>
            <a:endParaRPr lang="en-US" dirty="0"/>
          </a:p>
        </p:txBody>
      </p:sp>
      <p:pic>
        <p:nvPicPr>
          <p:cNvPr id="6" name="Picture 10" descr="A person holding a plate of donuts&#10;&#10;Description automatically generated">
            <a:extLst>
              <a:ext uri="{FF2B5EF4-FFF2-40B4-BE49-F238E27FC236}">
                <a16:creationId xmlns:a16="http://schemas.microsoft.com/office/drawing/2014/main" id="{E9EDD090-024D-4955-B35E-532430EBB91A}"/>
              </a:ext>
            </a:extLst>
          </p:cNvPr>
          <p:cNvPicPr>
            <a:picLocks noChangeAspect="1"/>
          </p:cNvPicPr>
          <p:nvPr/>
        </p:nvPicPr>
        <p:blipFill rotWithShape="1">
          <a:blip r:embed="rId2"/>
          <a:srcRect l="5556" r="5556"/>
          <a:stretch/>
        </p:blipFill>
        <p:spPr bwMode="auto">
          <a:xfrm>
            <a:off x="4782778" y="3731223"/>
            <a:ext cx="4019910" cy="2679940"/>
          </a:xfrm>
          <a:prstGeom prst="rect">
            <a:avLst/>
          </a:prstGeom>
          <a:noFill/>
          <a:ln w="9525">
            <a:noFill/>
            <a:miter lim="800000"/>
            <a:headEnd/>
            <a:tailEnd/>
          </a:ln>
        </p:spPr>
      </p:pic>
    </p:spTree>
    <p:extLst>
      <p:ext uri="{BB962C8B-B14F-4D97-AF65-F5344CB8AC3E}">
        <p14:creationId xmlns:p14="http://schemas.microsoft.com/office/powerpoint/2010/main" val="167961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57494"/>
            <a:ext cx="8835089" cy="3046988"/>
          </a:xfrm>
          <a:prstGeom prst="rect">
            <a:avLst/>
          </a:prstGeom>
          <a:noFill/>
        </p:spPr>
        <p:txBody>
          <a:bodyPr wrap="square" lIns="91440" tIns="45720" rIns="91440" bIns="45720" rtlCol="0" anchor="t">
            <a:spAutoFit/>
          </a:bodyPr>
          <a:lstStyle/>
          <a:p>
            <a:r>
              <a:rPr lang="en-US" sz="2400" b="1" dirty="0">
                <a:latin typeface="Arial"/>
                <a:cs typeface="Arial"/>
              </a:rPr>
              <a:t>2.2 Mental model representation</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3: Information Processing</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151365" y="1385840"/>
            <a:ext cx="8747758" cy="4678204"/>
          </a:xfrm>
          <a:prstGeom prst="rect">
            <a:avLst/>
          </a:prstGeom>
          <a:noFill/>
        </p:spPr>
        <p:txBody>
          <a:bodyPr wrap="square" lIns="91440" tIns="45720" rIns="91440" bIns="45720" rtlCol="0" anchor="t">
            <a:spAutoFit/>
          </a:bodyPr>
          <a:lstStyle/>
          <a:p>
            <a:pPr algn="just"/>
            <a:r>
              <a:rPr lang="en-US" sz="2000" b="1" dirty="0">
                <a:highlight>
                  <a:srgbClr val="C0C0C0"/>
                </a:highlight>
                <a:latin typeface="Arial"/>
                <a:cs typeface="Arial"/>
              </a:rPr>
              <a:t>Memory can be described as short-term and long-term. Long-term memory contains all the nodes and links in your mind – so it is the massive, multi-dimensional associative structure that contains everything you know and all your experiences – whereas the short-term memory is the currently or recently activated part.</a:t>
            </a:r>
            <a:endParaRPr lang="en-US" b="1" dirty="0">
              <a:highlight>
                <a:srgbClr val="C0C0C0"/>
              </a:highlight>
            </a:endParaRPr>
          </a:p>
          <a:p>
            <a:pPr algn="just"/>
            <a:endParaRPr lang="en-US" dirty="0"/>
          </a:p>
          <a:p>
            <a:pPr algn="just"/>
            <a:r>
              <a:rPr lang="en-US" sz="2000" dirty="0">
                <a:latin typeface="Arial"/>
                <a:cs typeface="Arial"/>
              </a:rPr>
              <a:t>Our mind is an extraordinary organ that allows us to think about numerous things at the same time. So, while you might not notice it, our minds are actually constantly using our system 1 and system 2 to perceive our environment, enabling us to evaluate and respond to different stimuli in our local environment. In other words, individuals can process information about their environment and also consider complex problems in parallel. Simultaneous activations of nodes and links occur and most of these activations are processed by system 1 while system 2 focuses on one complex task.</a:t>
            </a:r>
          </a:p>
        </p:txBody>
      </p:sp>
    </p:spTree>
    <p:extLst>
      <p:ext uri="{BB962C8B-B14F-4D97-AF65-F5344CB8AC3E}">
        <p14:creationId xmlns:p14="http://schemas.microsoft.com/office/powerpoint/2010/main" val="114819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43349"/>
            <a:ext cx="8431457" cy="4678204"/>
          </a:xfrm>
          <a:prstGeom prst="rect">
            <a:avLst/>
          </a:prstGeom>
          <a:noFill/>
        </p:spPr>
        <p:txBody>
          <a:bodyPr wrap="square" lIns="91440" tIns="45720" rIns="91440" bIns="45720" rtlCol="0" anchor="t">
            <a:spAutoFit/>
          </a:bodyPr>
          <a:lstStyle/>
          <a:p>
            <a:pPr algn="just"/>
            <a:r>
              <a:rPr lang="en-US" sz="2000" b="1" dirty="0">
                <a:latin typeface="Arial"/>
                <a:cs typeface="Arial"/>
              </a:rPr>
              <a:t>1. Introduction: powerful logos</a:t>
            </a:r>
            <a:endParaRPr lang="en-US" sz="2000" dirty="0">
              <a:latin typeface="Arial"/>
              <a:cs typeface="Arial"/>
            </a:endParaRPr>
          </a:p>
          <a:p>
            <a:pPr algn="just"/>
            <a:endParaRPr lang="en-US" sz="2000" dirty="0">
              <a:latin typeface="Arial"/>
              <a:cs typeface="Arial"/>
            </a:endParaRPr>
          </a:p>
          <a:p>
            <a:pPr algn="just"/>
            <a:r>
              <a:rPr lang="en-US" sz="2000" dirty="0">
                <a:latin typeface="Arial"/>
                <a:cs typeface="Arial"/>
              </a:rPr>
              <a:t>There are many theories about how the mind works. This lesson will focus on a very prominent one by Daniel Kahneman that explains how our brain works consciously and non-consciously.</a:t>
            </a:r>
            <a:br>
              <a:rPr lang="en-US" sz="2000" dirty="0"/>
            </a:br>
            <a:endParaRPr lang="en-US" sz="2000"/>
          </a:p>
          <a:p>
            <a:pPr algn="just"/>
            <a:r>
              <a:rPr lang="en-US" sz="2000" dirty="0">
                <a:latin typeface="Arial"/>
                <a:cs typeface="Arial"/>
              </a:rPr>
              <a:t>Read through the following examples. What is so important about the logos presented?</a:t>
            </a:r>
            <a:endParaRPr lang="en-US" dirty="0">
              <a:latin typeface="Arial"/>
              <a:cs typeface="Arial"/>
            </a:endParaRPr>
          </a:p>
          <a:p>
            <a:pPr algn="just"/>
            <a:endParaRPr lang="en-US" sz="2000" b="1" dirty="0"/>
          </a:p>
          <a:p>
            <a:r>
              <a:rPr lang="en-US" sz="2000" b="1" dirty="0">
                <a:latin typeface="Arial"/>
                <a:cs typeface="Arial"/>
              </a:rPr>
              <a:t>Example 1: FedEx</a:t>
            </a:r>
            <a:endParaRPr lang="en-US" sz="2000">
              <a:latin typeface="Arial"/>
              <a:cs typeface="Arial"/>
            </a:endParaRPr>
          </a:p>
          <a:p>
            <a:r>
              <a:rPr lang="en-US" sz="2000" dirty="0">
                <a:latin typeface="Arial"/>
                <a:cs typeface="Arial"/>
              </a:rPr>
              <a:t>Consider the FedEx logo. What is so important about this logo? Why did it win critical acclaim when it was created?</a:t>
            </a:r>
            <a:endParaRPr lang="en-US" dirty="0">
              <a:latin typeface="Arial"/>
              <a:cs typeface="Arial"/>
            </a:endParaRPr>
          </a:p>
          <a:p>
            <a:pPr algn="just"/>
            <a:endParaRPr lang="en-US" sz="2000" b="1" dirty="0"/>
          </a:p>
          <a:p>
            <a:pPr algn="just"/>
            <a:endParaRPr lang="en-US" sz="2000" b="1" dirty="0"/>
          </a:p>
          <a:p>
            <a:pPr algn="just"/>
            <a:endParaRPr lang="en-US" sz="2000" b="1" dirty="0"/>
          </a:p>
        </p:txBody>
      </p:sp>
      <p:pic>
        <p:nvPicPr>
          <p:cNvPr id="6" name="Picture 7" descr="Logo, company name&#10;&#10;Description automatically generated">
            <a:extLst>
              <a:ext uri="{FF2B5EF4-FFF2-40B4-BE49-F238E27FC236}">
                <a16:creationId xmlns:a16="http://schemas.microsoft.com/office/drawing/2014/main" id="{B1036B48-D6DB-84D9-5BA7-2C9A80556E55}"/>
              </a:ext>
            </a:extLst>
          </p:cNvPr>
          <p:cNvPicPr>
            <a:picLocks noChangeAspect="1"/>
          </p:cNvPicPr>
          <p:nvPr/>
        </p:nvPicPr>
        <p:blipFill>
          <a:blip r:embed="rId2"/>
          <a:stretch>
            <a:fillRect/>
          </a:stretch>
        </p:blipFill>
        <p:spPr>
          <a:xfrm>
            <a:off x="5630174" y="4999897"/>
            <a:ext cx="2743200" cy="1372696"/>
          </a:xfrm>
          <a:prstGeom prst="rect">
            <a:avLst/>
          </a:prstGeom>
        </p:spPr>
      </p:pic>
    </p:spTree>
    <p:extLst>
      <p:ext uri="{BB962C8B-B14F-4D97-AF65-F5344CB8AC3E}">
        <p14:creationId xmlns:p14="http://schemas.microsoft.com/office/powerpoint/2010/main" val="36373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295138" y="1385840"/>
            <a:ext cx="8431457" cy="3785652"/>
          </a:xfrm>
          <a:prstGeom prst="rect">
            <a:avLst/>
          </a:prstGeom>
          <a:noFill/>
        </p:spPr>
        <p:txBody>
          <a:bodyPr wrap="square" lIns="91440" tIns="45720" rIns="91440" bIns="45720" rtlCol="0" anchor="t">
            <a:spAutoFit/>
          </a:bodyPr>
          <a:lstStyle/>
          <a:p>
            <a:pPr algn="just"/>
            <a:r>
              <a:rPr lang="en-US" sz="2000" b="1" dirty="0">
                <a:latin typeface="Arial"/>
                <a:cs typeface="Arial"/>
              </a:rPr>
              <a:t>1. Introduction: powerful logos</a:t>
            </a:r>
            <a:endParaRPr lang="en-US" sz="2000" dirty="0">
              <a:latin typeface="Arial"/>
              <a:cs typeface="Arial"/>
            </a:endParaRPr>
          </a:p>
          <a:p>
            <a:pPr algn="just"/>
            <a:endParaRPr lang="en-US" sz="2000" dirty="0">
              <a:latin typeface="Arial"/>
              <a:cs typeface="Arial"/>
            </a:endParaRPr>
          </a:p>
          <a:p>
            <a:pPr algn="just"/>
            <a:r>
              <a:rPr lang="en-US" sz="2000" b="1" dirty="0">
                <a:latin typeface="Arial"/>
                <a:cs typeface="Arial"/>
              </a:rPr>
              <a:t>Example 1: FedEx</a:t>
            </a:r>
          </a:p>
          <a:p>
            <a:pPr algn="just"/>
            <a:r>
              <a:rPr lang="en-US" sz="2000" dirty="0">
                <a:latin typeface="Arial"/>
                <a:cs typeface="Arial"/>
              </a:rPr>
              <a:t>The secret to this logo is the arrow between the E and the X. Think about what an arrow means to you? What does it signify to you?</a:t>
            </a:r>
            <a:endParaRPr lang="en-US" dirty="0">
              <a:latin typeface="Arial"/>
              <a:cs typeface="Arial"/>
            </a:endParaRPr>
          </a:p>
          <a:p>
            <a:pPr algn="just"/>
            <a:endParaRPr lang="en-US" sz="2000" b="1" dirty="0"/>
          </a:p>
          <a:p>
            <a:pPr algn="just"/>
            <a:r>
              <a:rPr lang="en-US" sz="2000" dirty="0">
                <a:latin typeface="Arial"/>
                <a:cs typeface="Arial"/>
              </a:rPr>
              <a:t>Arrows indicate movement, direction, forward motion, speed, the future, and other similar concepts. All these ideas are very important drivers of customer value for a courier company like FedEx. </a:t>
            </a:r>
          </a:p>
          <a:p>
            <a:pPr algn="just"/>
            <a:endParaRPr lang="en-US" sz="2000" dirty="0">
              <a:latin typeface="Arial"/>
              <a:cs typeface="Arial"/>
            </a:endParaRPr>
          </a:p>
          <a:p>
            <a:pPr algn="just"/>
            <a:r>
              <a:rPr lang="en-US" sz="2000" dirty="0">
                <a:latin typeface="Arial"/>
                <a:cs typeface="Arial"/>
              </a:rPr>
              <a:t>this even translates into other languages. Here the arrow is facing the other way around, because in this culture people read from right to left.</a:t>
            </a:r>
            <a:endParaRPr lang="en-US" dirty="0"/>
          </a:p>
        </p:txBody>
      </p:sp>
      <p:pic>
        <p:nvPicPr>
          <p:cNvPr id="2" name="Picture 7" descr="Logo, company name&#10;&#10;Description automatically generated">
            <a:extLst>
              <a:ext uri="{FF2B5EF4-FFF2-40B4-BE49-F238E27FC236}">
                <a16:creationId xmlns:a16="http://schemas.microsoft.com/office/drawing/2014/main" id="{653F9178-42D7-C702-7F41-B94B87883106}"/>
              </a:ext>
            </a:extLst>
          </p:cNvPr>
          <p:cNvPicPr>
            <a:picLocks noChangeAspect="1"/>
          </p:cNvPicPr>
          <p:nvPr/>
        </p:nvPicPr>
        <p:blipFill>
          <a:blip r:embed="rId2"/>
          <a:stretch>
            <a:fillRect/>
          </a:stretch>
        </p:blipFill>
        <p:spPr>
          <a:xfrm>
            <a:off x="483079" y="5114916"/>
            <a:ext cx="2613804" cy="1300810"/>
          </a:xfrm>
          <a:prstGeom prst="rect">
            <a:avLst/>
          </a:prstGeom>
        </p:spPr>
      </p:pic>
      <p:pic>
        <p:nvPicPr>
          <p:cNvPr id="8" name="Picture 9">
            <a:extLst>
              <a:ext uri="{FF2B5EF4-FFF2-40B4-BE49-F238E27FC236}">
                <a16:creationId xmlns:a16="http://schemas.microsoft.com/office/drawing/2014/main" id="{3BB6D694-BE58-FDBF-DEBB-EEB6C33B8ACA}"/>
              </a:ext>
            </a:extLst>
          </p:cNvPr>
          <p:cNvPicPr>
            <a:picLocks noChangeAspect="1"/>
          </p:cNvPicPr>
          <p:nvPr/>
        </p:nvPicPr>
        <p:blipFill>
          <a:blip r:embed="rId3"/>
          <a:stretch>
            <a:fillRect/>
          </a:stretch>
        </p:blipFill>
        <p:spPr>
          <a:xfrm>
            <a:off x="3315419" y="5114916"/>
            <a:ext cx="2513163" cy="1300810"/>
          </a:xfrm>
          <a:prstGeom prst="rect">
            <a:avLst/>
          </a:prstGeom>
        </p:spPr>
      </p:pic>
      <p:pic>
        <p:nvPicPr>
          <p:cNvPr id="10" name="Picture 10" descr="Text, logo&#10;&#10;Description automatically generated">
            <a:extLst>
              <a:ext uri="{FF2B5EF4-FFF2-40B4-BE49-F238E27FC236}">
                <a16:creationId xmlns:a16="http://schemas.microsoft.com/office/drawing/2014/main" id="{87A33312-BAD3-3E46-D4E0-E2873210215B}"/>
              </a:ext>
            </a:extLst>
          </p:cNvPr>
          <p:cNvPicPr>
            <a:picLocks noChangeAspect="1"/>
          </p:cNvPicPr>
          <p:nvPr/>
        </p:nvPicPr>
        <p:blipFill>
          <a:blip r:embed="rId4"/>
          <a:stretch>
            <a:fillRect/>
          </a:stretch>
        </p:blipFill>
        <p:spPr>
          <a:xfrm>
            <a:off x="6047117" y="5114916"/>
            <a:ext cx="2513163" cy="1300810"/>
          </a:xfrm>
          <a:prstGeom prst="rect">
            <a:avLst/>
          </a:prstGeom>
        </p:spPr>
      </p:pic>
    </p:spTree>
    <p:extLst>
      <p:ext uri="{BB962C8B-B14F-4D97-AF65-F5344CB8AC3E}">
        <p14:creationId xmlns:p14="http://schemas.microsoft.com/office/powerpoint/2010/main" val="280501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295138" y="1385840"/>
            <a:ext cx="8431457" cy="3785652"/>
          </a:xfrm>
          <a:prstGeom prst="rect">
            <a:avLst/>
          </a:prstGeom>
          <a:noFill/>
        </p:spPr>
        <p:txBody>
          <a:bodyPr wrap="square" lIns="91440" tIns="45720" rIns="91440" bIns="45720" rtlCol="0" anchor="t">
            <a:spAutoFit/>
          </a:bodyPr>
          <a:lstStyle/>
          <a:p>
            <a:pPr algn="just"/>
            <a:r>
              <a:rPr lang="en-US" sz="2000" b="1" dirty="0">
                <a:latin typeface="Arial"/>
                <a:cs typeface="Arial"/>
              </a:rPr>
              <a:t>1. Introduction: powerful logos</a:t>
            </a:r>
            <a:endParaRPr lang="en-US" sz="2000" dirty="0">
              <a:latin typeface="Arial"/>
              <a:cs typeface="Arial"/>
            </a:endParaRPr>
          </a:p>
          <a:p>
            <a:pPr algn="just"/>
            <a:endParaRPr lang="en-US" sz="2000" dirty="0">
              <a:latin typeface="Arial"/>
              <a:cs typeface="Arial"/>
            </a:endParaRPr>
          </a:p>
          <a:p>
            <a:r>
              <a:rPr lang="en-US" sz="2000" b="1" dirty="0">
                <a:latin typeface="Arial"/>
                <a:cs typeface="Arial"/>
              </a:rPr>
              <a:t>Example 2: Heineken and Amazon</a:t>
            </a:r>
            <a:endParaRPr lang="en-US" sz="2000" dirty="0">
              <a:latin typeface="Arial"/>
              <a:cs typeface="Arial"/>
            </a:endParaRPr>
          </a:p>
          <a:p>
            <a:endParaRPr lang="en-US" sz="2000" dirty="0">
              <a:latin typeface="Arial"/>
              <a:cs typeface="Arial"/>
            </a:endParaRPr>
          </a:p>
          <a:p>
            <a:r>
              <a:rPr lang="en-US" sz="2000" dirty="0">
                <a:latin typeface="Arial"/>
                <a:cs typeface="Arial"/>
              </a:rPr>
              <a:t>Now look at this Heineken logo very carefully. What is essential to this logo and the brand value that it is communicating before you drink the contents? What is the symbolic message here?</a:t>
            </a:r>
            <a:endParaRPr lang="en-US"/>
          </a:p>
          <a:p>
            <a:endParaRPr lang="en-US" sz="2000" dirty="0">
              <a:latin typeface="Arial"/>
              <a:cs typeface="Arial"/>
            </a:endParaRPr>
          </a:p>
          <a:p>
            <a:r>
              <a:rPr lang="en-US" sz="2000" dirty="0">
                <a:latin typeface="Arial"/>
                <a:cs typeface="Arial"/>
              </a:rPr>
              <a:t>The Heineken logo is tied, in a certain sense, to the Amazon logo. Can you see how?</a:t>
            </a:r>
            <a:endParaRPr lang="en-US" dirty="0">
              <a:latin typeface="Arial"/>
              <a:cs typeface="Arial"/>
            </a:endParaRPr>
          </a:p>
          <a:p>
            <a:endParaRPr lang="en-US" sz="2000" dirty="0">
              <a:latin typeface="Arial"/>
              <a:cs typeface="Arial"/>
            </a:endParaRPr>
          </a:p>
          <a:p>
            <a:pPr algn="just"/>
            <a:endParaRPr lang="en-US" sz="2000" b="1" dirty="0"/>
          </a:p>
        </p:txBody>
      </p:sp>
      <p:pic>
        <p:nvPicPr>
          <p:cNvPr id="6" name="Picture 10" descr="Logo&#10;&#10;Description automatically generated">
            <a:extLst>
              <a:ext uri="{FF2B5EF4-FFF2-40B4-BE49-F238E27FC236}">
                <a16:creationId xmlns:a16="http://schemas.microsoft.com/office/drawing/2014/main" id="{163FE51F-CA53-B34E-1C35-088F65A6C7B8}"/>
              </a:ext>
            </a:extLst>
          </p:cNvPr>
          <p:cNvPicPr>
            <a:picLocks noChangeAspect="1"/>
          </p:cNvPicPr>
          <p:nvPr/>
        </p:nvPicPr>
        <p:blipFill>
          <a:blip r:embed="rId2"/>
          <a:stretch>
            <a:fillRect/>
          </a:stretch>
        </p:blipFill>
        <p:spPr>
          <a:xfrm>
            <a:off x="770627" y="4999898"/>
            <a:ext cx="2843842" cy="1372696"/>
          </a:xfrm>
          <a:prstGeom prst="rect">
            <a:avLst/>
          </a:prstGeom>
          <a:ln>
            <a:noFill/>
          </a:ln>
          <a:effectLst>
            <a:outerShdw blurRad="292100" dist="139700" dir="2700000" algn="tl" rotWithShape="0">
              <a:srgbClr val="333333">
                <a:alpha val="65000"/>
              </a:srgbClr>
            </a:outerShdw>
          </a:effectLst>
        </p:spPr>
      </p:pic>
      <p:pic>
        <p:nvPicPr>
          <p:cNvPr id="11" name="Picture 11" descr="A picture containing text, clipart, vector graphics&#10;&#10;Description automatically generated">
            <a:extLst>
              <a:ext uri="{FF2B5EF4-FFF2-40B4-BE49-F238E27FC236}">
                <a16:creationId xmlns:a16="http://schemas.microsoft.com/office/drawing/2014/main" id="{2BCDD2CF-EFE6-4EA0-797F-40F75CFAC68B}"/>
              </a:ext>
            </a:extLst>
          </p:cNvPr>
          <p:cNvPicPr>
            <a:picLocks noChangeAspect="1"/>
          </p:cNvPicPr>
          <p:nvPr/>
        </p:nvPicPr>
        <p:blipFill>
          <a:blip r:embed="rId3"/>
          <a:stretch>
            <a:fillRect/>
          </a:stretch>
        </p:blipFill>
        <p:spPr>
          <a:xfrm>
            <a:off x="5126966" y="4999898"/>
            <a:ext cx="2743200" cy="1372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263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295138" y="1385840"/>
            <a:ext cx="8431457" cy="3785652"/>
          </a:xfrm>
          <a:prstGeom prst="rect">
            <a:avLst/>
          </a:prstGeom>
          <a:noFill/>
        </p:spPr>
        <p:txBody>
          <a:bodyPr wrap="square" lIns="91440" tIns="45720" rIns="91440" bIns="45720" rtlCol="0" anchor="t">
            <a:spAutoFit/>
          </a:bodyPr>
          <a:lstStyle/>
          <a:p>
            <a:pPr algn="just"/>
            <a:r>
              <a:rPr lang="en-US" sz="2000" b="1" dirty="0">
                <a:latin typeface="Arial"/>
                <a:cs typeface="Arial"/>
              </a:rPr>
              <a:t>1. Introduction: powerful logos</a:t>
            </a:r>
            <a:endParaRPr lang="en-US" sz="2000" dirty="0">
              <a:latin typeface="Arial"/>
              <a:cs typeface="Arial"/>
            </a:endParaRPr>
          </a:p>
          <a:p>
            <a:pPr algn="just"/>
            <a:endParaRPr lang="en-US" sz="2000" dirty="0">
              <a:latin typeface="Arial"/>
              <a:cs typeface="Arial"/>
            </a:endParaRPr>
          </a:p>
          <a:p>
            <a:r>
              <a:rPr lang="en-US" sz="2000" b="1" dirty="0">
                <a:latin typeface="Arial"/>
                <a:cs typeface="Arial"/>
              </a:rPr>
              <a:t>Example 2: Heineken and Amazon</a:t>
            </a:r>
            <a:endParaRPr lang="en-US" sz="2000" dirty="0">
              <a:latin typeface="Arial"/>
              <a:cs typeface="Arial"/>
            </a:endParaRPr>
          </a:p>
          <a:p>
            <a:endParaRPr lang="en-US" sz="2000" dirty="0">
              <a:latin typeface="Arial"/>
              <a:cs typeface="Arial"/>
            </a:endParaRPr>
          </a:p>
          <a:p>
            <a:r>
              <a:rPr lang="en-US" sz="2000" dirty="0">
                <a:latin typeface="Arial"/>
                <a:cs typeface="Arial"/>
              </a:rPr>
              <a:t>You may not have noticed this before, but it is the smiles. Heineken is associated with good times, and the e’s can be seen as smiling, or even giggling; having a good time and just enjoying life.</a:t>
            </a:r>
            <a:endParaRPr lang="en-US" dirty="0">
              <a:latin typeface="Arial"/>
              <a:cs typeface="Arial"/>
            </a:endParaRPr>
          </a:p>
          <a:p>
            <a:endParaRPr lang="en-US" sz="2000" dirty="0"/>
          </a:p>
          <a:p>
            <a:r>
              <a:rPr lang="en-US" sz="2000" dirty="0">
                <a:latin typeface="Arial"/>
                <a:cs typeface="Arial"/>
              </a:rPr>
              <a:t>Amazon smile runs from A to Z indicating they sell just about everything under the sun. Furthermore, this smile is also an arrow. As with FedEx this might indicate satisfaction with the delivery service and its speed.</a:t>
            </a:r>
            <a:endParaRPr lang="en-US" dirty="0">
              <a:latin typeface="Arial"/>
              <a:cs typeface="Arial"/>
            </a:endParaRPr>
          </a:p>
          <a:p>
            <a:pPr algn="just"/>
            <a:endParaRPr lang="en-US" sz="2000" b="1" dirty="0"/>
          </a:p>
        </p:txBody>
      </p:sp>
      <p:pic>
        <p:nvPicPr>
          <p:cNvPr id="2" name="Picture 7" descr="Logo&#10;&#10;Description automatically generated">
            <a:extLst>
              <a:ext uri="{FF2B5EF4-FFF2-40B4-BE49-F238E27FC236}">
                <a16:creationId xmlns:a16="http://schemas.microsoft.com/office/drawing/2014/main" id="{DC69C057-E939-D3B4-A9FE-0DF6A6B54210}"/>
              </a:ext>
            </a:extLst>
          </p:cNvPr>
          <p:cNvPicPr>
            <a:picLocks noChangeAspect="1"/>
          </p:cNvPicPr>
          <p:nvPr/>
        </p:nvPicPr>
        <p:blipFill>
          <a:blip r:embed="rId2"/>
          <a:stretch>
            <a:fillRect/>
          </a:stretch>
        </p:blipFill>
        <p:spPr>
          <a:xfrm>
            <a:off x="511834" y="4956765"/>
            <a:ext cx="2743200" cy="1372696"/>
          </a:xfrm>
          <a:prstGeom prst="rect">
            <a:avLst/>
          </a:prstGeom>
        </p:spPr>
      </p:pic>
      <p:pic>
        <p:nvPicPr>
          <p:cNvPr id="8" name="Picture 9" descr="Logo, company name&#10;&#10;Description automatically generated">
            <a:extLst>
              <a:ext uri="{FF2B5EF4-FFF2-40B4-BE49-F238E27FC236}">
                <a16:creationId xmlns:a16="http://schemas.microsoft.com/office/drawing/2014/main" id="{FADCD372-A8F9-CF99-0ECE-B248F2E0D9C7}"/>
              </a:ext>
            </a:extLst>
          </p:cNvPr>
          <p:cNvPicPr>
            <a:picLocks noChangeAspect="1"/>
          </p:cNvPicPr>
          <p:nvPr/>
        </p:nvPicPr>
        <p:blipFill>
          <a:blip r:embed="rId3"/>
          <a:stretch>
            <a:fillRect/>
          </a:stretch>
        </p:blipFill>
        <p:spPr>
          <a:xfrm>
            <a:off x="4868174" y="4956765"/>
            <a:ext cx="2743200" cy="1372696"/>
          </a:xfrm>
          <a:prstGeom prst="rect">
            <a:avLst/>
          </a:prstGeom>
        </p:spPr>
      </p:pic>
    </p:spTree>
    <p:extLst>
      <p:ext uri="{BB962C8B-B14F-4D97-AF65-F5344CB8AC3E}">
        <p14:creationId xmlns:p14="http://schemas.microsoft.com/office/powerpoint/2010/main" val="16124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295138" y="1385840"/>
            <a:ext cx="8431457" cy="4093428"/>
          </a:xfrm>
          <a:prstGeom prst="rect">
            <a:avLst/>
          </a:prstGeom>
          <a:noFill/>
        </p:spPr>
        <p:txBody>
          <a:bodyPr wrap="square" lIns="91440" tIns="45720" rIns="91440" bIns="45720" rtlCol="0" anchor="t">
            <a:spAutoFit/>
          </a:bodyPr>
          <a:lstStyle/>
          <a:p>
            <a:pPr algn="just"/>
            <a:r>
              <a:rPr lang="en-US" sz="2000" b="1" dirty="0">
                <a:latin typeface="Arial"/>
                <a:cs typeface="Arial"/>
              </a:rPr>
              <a:t>Why those logos are powerful?</a:t>
            </a:r>
          </a:p>
          <a:p>
            <a:pPr algn="just"/>
            <a:r>
              <a:rPr lang="en-US" sz="2000" dirty="0">
                <a:latin typeface="Arial"/>
                <a:cs typeface="Arial"/>
              </a:rPr>
              <a:t>Because of the two systems in which our brains work! </a:t>
            </a:r>
            <a:endParaRPr lang="en-US" dirty="0"/>
          </a:p>
          <a:p>
            <a:pPr algn="just"/>
            <a:endParaRPr lang="en-US" sz="2000" dirty="0">
              <a:latin typeface="Arial"/>
              <a:cs typeface="Arial"/>
            </a:endParaRPr>
          </a:p>
          <a:p>
            <a:pPr algn="just"/>
            <a:r>
              <a:rPr lang="en-US" sz="2000" b="1" dirty="0">
                <a:latin typeface="Arial"/>
                <a:cs typeface="Arial"/>
              </a:rPr>
              <a:t>2. How does the brain work?</a:t>
            </a:r>
            <a:endParaRPr lang="en-US" sz="2000" dirty="0">
              <a:latin typeface="Arial"/>
              <a:cs typeface="Arial"/>
            </a:endParaRPr>
          </a:p>
          <a:p>
            <a:pPr algn="just"/>
            <a:endParaRPr lang="en-US" sz="2000" b="1" dirty="0">
              <a:latin typeface="Arial"/>
              <a:cs typeface="Arial"/>
            </a:endParaRPr>
          </a:p>
          <a:p>
            <a:pPr algn="just"/>
            <a:r>
              <a:rPr lang="en-US" sz="2000" dirty="0">
                <a:latin typeface="Arial"/>
                <a:cs typeface="Arial"/>
              </a:rPr>
              <a:t>There are many theories about how the mind works, but we will focus on a very prominent one by Daniel Kahneman. He is a Nobel Prize winner and you should have read about his theory of dual processing this week. </a:t>
            </a:r>
            <a:endParaRPr lang="en-US" dirty="0">
              <a:latin typeface="Arial"/>
              <a:cs typeface="Arial"/>
            </a:endParaRPr>
          </a:p>
          <a:p>
            <a:pPr algn="just"/>
            <a:r>
              <a:rPr lang="en-US" sz="2000" dirty="0">
                <a:latin typeface="Arial"/>
                <a:cs typeface="Arial"/>
              </a:rPr>
              <a:t>This simple theory explains how our brains work consciously and non-consciously. We say non-consciously because if we were to say unconsciously, it would mean that we would be asleep. Let's start first with system 2.</a:t>
            </a:r>
            <a:endParaRPr lang="en-US" dirty="0">
              <a:latin typeface="Arial"/>
              <a:cs typeface="Arial"/>
            </a:endParaRPr>
          </a:p>
          <a:p>
            <a:pPr algn="just"/>
            <a:endParaRPr lang="en-US" sz="2000" b="1" dirty="0"/>
          </a:p>
        </p:txBody>
      </p:sp>
    </p:spTree>
    <p:extLst>
      <p:ext uri="{BB962C8B-B14F-4D97-AF65-F5344CB8AC3E}">
        <p14:creationId xmlns:p14="http://schemas.microsoft.com/office/powerpoint/2010/main" val="178649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50757" y="943117"/>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65742" y="1385840"/>
            <a:ext cx="3830703" cy="5632311"/>
          </a:xfrm>
          <a:prstGeom prst="rect">
            <a:avLst/>
          </a:prstGeom>
          <a:noFill/>
        </p:spPr>
        <p:txBody>
          <a:bodyPr wrap="square" lIns="91440" tIns="45720" rIns="91440" bIns="45720" rtlCol="0" anchor="t">
            <a:spAutoFit/>
          </a:bodyPr>
          <a:lstStyle/>
          <a:p>
            <a:pPr algn="just"/>
            <a:r>
              <a:rPr lang="en-US" sz="2000" b="1" dirty="0">
                <a:latin typeface="Arial"/>
                <a:cs typeface="Arial"/>
              </a:rPr>
              <a:t>2. How does the brain work?</a:t>
            </a:r>
            <a:endParaRPr lang="en-US" sz="2000" dirty="0">
              <a:latin typeface="Arial"/>
              <a:cs typeface="Arial"/>
            </a:endParaRPr>
          </a:p>
          <a:p>
            <a:pPr algn="just"/>
            <a:r>
              <a:rPr lang="en-US" sz="2000" b="1" dirty="0">
                <a:latin typeface="Arial"/>
                <a:cs typeface="Arial"/>
              </a:rPr>
              <a:t>System 2</a:t>
            </a:r>
            <a:endParaRPr lang="en-US" sz="2000" dirty="0">
              <a:latin typeface="Arial"/>
              <a:cs typeface="Arial"/>
            </a:endParaRPr>
          </a:p>
          <a:p>
            <a:pPr algn="just"/>
            <a:r>
              <a:rPr lang="en-US" sz="2000" dirty="0">
                <a:latin typeface="Arial"/>
                <a:cs typeface="Arial"/>
              </a:rPr>
              <a:t>System 2 is how most people think their mind works. It is responsible for our rational thinking, including problem-solving or complex decisions, such as figuring out math equations or the change that is due when you give a £20 note to a cashier at a store.</a:t>
            </a:r>
            <a:endParaRPr lang="en-US" dirty="0"/>
          </a:p>
          <a:p>
            <a:pPr algn="just"/>
            <a:r>
              <a:rPr lang="en-US" sz="2000" dirty="0">
                <a:latin typeface="Arial"/>
                <a:cs typeface="Arial"/>
              </a:rPr>
              <a:t>Because it can process these complex problems and make decisions, system 2 is a lot slower and requires a lot more effort to function.</a:t>
            </a:r>
            <a:endParaRPr lang="en-US" dirty="0"/>
          </a:p>
          <a:p>
            <a:pPr algn="just"/>
            <a:endParaRPr lang="en-US" sz="2000" dirty="0">
              <a:latin typeface="Arial"/>
              <a:cs typeface="Arial"/>
            </a:endParaRPr>
          </a:p>
          <a:p>
            <a:pPr algn="just"/>
            <a:endParaRPr lang="en-US" sz="2000" b="1" dirty="0"/>
          </a:p>
        </p:txBody>
      </p:sp>
      <p:pic>
        <p:nvPicPr>
          <p:cNvPr id="2" name="Picture 5">
            <a:extLst>
              <a:ext uri="{FF2B5EF4-FFF2-40B4-BE49-F238E27FC236}">
                <a16:creationId xmlns:a16="http://schemas.microsoft.com/office/drawing/2014/main" id="{F629CD6F-F5CF-824F-5E35-1DCCF5BF007F}"/>
              </a:ext>
            </a:extLst>
          </p:cNvPr>
          <p:cNvPicPr>
            <a:picLocks noChangeAspect="1"/>
          </p:cNvPicPr>
          <p:nvPr/>
        </p:nvPicPr>
        <p:blipFill>
          <a:blip r:embed="rId2"/>
          <a:stretch>
            <a:fillRect/>
          </a:stretch>
        </p:blipFill>
        <p:spPr>
          <a:xfrm>
            <a:off x="3991156" y="1945944"/>
            <a:ext cx="5086708" cy="3641846"/>
          </a:xfrm>
          <a:prstGeom prst="rect">
            <a:avLst/>
          </a:prstGeom>
        </p:spPr>
      </p:pic>
    </p:spTree>
    <p:extLst>
      <p:ext uri="{BB962C8B-B14F-4D97-AF65-F5344CB8AC3E}">
        <p14:creationId xmlns:p14="http://schemas.microsoft.com/office/powerpoint/2010/main" val="52179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dirty="0"/>
          </a:p>
        </p:txBody>
      </p:sp>
      <p:sp>
        <p:nvSpPr>
          <p:cNvPr id="3" name="TextBox 2">
            <a:extLst>
              <a:ext uri="{FF2B5EF4-FFF2-40B4-BE49-F238E27FC236}">
                <a16:creationId xmlns:a16="http://schemas.microsoft.com/office/drawing/2014/main" id="{6BBFEDCC-1B51-5E8D-72D3-3AE797F1178F}"/>
              </a:ext>
            </a:extLst>
          </p:cNvPr>
          <p:cNvSpPr txBox="1"/>
          <p:nvPr/>
        </p:nvSpPr>
        <p:spPr>
          <a:xfrm>
            <a:off x="165135" y="957494"/>
            <a:ext cx="8835089" cy="2677656"/>
          </a:xfrm>
          <a:prstGeom prst="rect">
            <a:avLst/>
          </a:prstGeom>
          <a:noFill/>
        </p:spPr>
        <p:txBody>
          <a:bodyPr wrap="square" lIns="91440" tIns="45720" rIns="91440" bIns="45720" rtlCol="0" anchor="t">
            <a:spAutoFit/>
          </a:bodyPr>
          <a:lstStyle/>
          <a:p>
            <a:r>
              <a:rPr lang="en-US" sz="2400" b="1" dirty="0">
                <a:latin typeface="Arial"/>
                <a:cs typeface="Arial"/>
              </a:rPr>
              <a:t>2.1 Dual process theory</a:t>
            </a:r>
            <a:endParaRPr lang="en-US" sz="2400"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latin typeface="Arial"/>
              <a:cs typeface="Arial"/>
            </a:endParaRPr>
          </a:p>
          <a:p>
            <a:endParaRPr lang="en-US" sz="2400" b="1" dirty="0"/>
          </a:p>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3: Information Processing</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165742" y="1385840"/>
            <a:ext cx="4103872" cy="6247864"/>
          </a:xfrm>
          <a:prstGeom prst="rect">
            <a:avLst/>
          </a:prstGeom>
          <a:noFill/>
        </p:spPr>
        <p:txBody>
          <a:bodyPr wrap="square" lIns="91440" tIns="45720" rIns="91440" bIns="45720" rtlCol="0" anchor="t">
            <a:spAutoFit/>
          </a:bodyPr>
          <a:lstStyle/>
          <a:p>
            <a:pPr algn="just"/>
            <a:r>
              <a:rPr lang="en-US" sz="2000" b="1" dirty="0">
                <a:latin typeface="Arial"/>
                <a:cs typeface="Arial"/>
              </a:rPr>
              <a:t>System 1</a:t>
            </a:r>
            <a:endParaRPr lang="en-US" sz="2000" dirty="0">
              <a:latin typeface="Arial"/>
              <a:cs typeface="Arial"/>
            </a:endParaRPr>
          </a:p>
          <a:p>
            <a:pPr algn="just"/>
            <a:r>
              <a:rPr lang="en-US" sz="2000" dirty="0">
                <a:latin typeface="Arial"/>
                <a:cs typeface="Arial"/>
              </a:rPr>
              <a:t>Our minds have a short-cut to save cognitive resources and speed up decision-making, and that short-cut is system 1.</a:t>
            </a:r>
            <a:endParaRPr lang="en-US" dirty="0"/>
          </a:p>
          <a:p>
            <a:pPr algn="just"/>
            <a:r>
              <a:rPr lang="en-US" sz="2000" dirty="0">
                <a:latin typeface="Arial"/>
                <a:cs typeface="Arial"/>
              </a:rPr>
              <a:t>System 1 is always on. It is very fast and processes non-consciously. The non-conscious processing is important, as system 1 protects you even when you are asleep or unconscious by constant monitoring of the environment around you. Even when you are conscious or awake, system 1 influences many aspects of perceptions, decisions and thought processes. </a:t>
            </a:r>
            <a:endParaRPr lang="en-US" dirty="0"/>
          </a:p>
          <a:p>
            <a:pPr algn="just"/>
            <a:endParaRPr lang="en-US" sz="2000" b="1" dirty="0"/>
          </a:p>
          <a:p>
            <a:pPr algn="just"/>
            <a:endParaRPr lang="en-US" sz="2000" dirty="0">
              <a:latin typeface="Arial"/>
              <a:cs typeface="Arial"/>
            </a:endParaRPr>
          </a:p>
          <a:p>
            <a:pPr algn="just"/>
            <a:endParaRPr lang="en-US" sz="2000" b="1" dirty="0"/>
          </a:p>
        </p:txBody>
      </p:sp>
      <p:pic>
        <p:nvPicPr>
          <p:cNvPr id="2" name="Picture 5">
            <a:extLst>
              <a:ext uri="{FF2B5EF4-FFF2-40B4-BE49-F238E27FC236}">
                <a16:creationId xmlns:a16="http://schemas.microsoft.com/office/drawing/2014/main" id="{F629CD6F-F5CF-824F-5E35-1DCCF5BF007F}"/>
              </a:ext>
            </a:extLst>
          </p:cNvPr>
          <p:cNvPicPr>
            <a:picLocks noChangeAspect="1"/>
          </p:cNvPicPr>
          <p:nvPr/>
        </p:nvPicPr>
        <p:blipFill>
          <a:blip r:embed="rId2"/>
          <a:stretch>
            <a:fillRect/>
          </a:stretch>
        </p:blipFill>
        <p:spPr>
          <a:xfrm>
            <a:off x="4364967" y="1945944"/>
            <a:ext cx="4712897" cy="3354299"/>
          </a:xfrm>
          <a:prstGeom prst="rect">
            <a:avLst/>
          </a:prstGeom>
        </p:spPr>
      </p:pic>
    </p:spTree>
    <p:extLst>
      <p:ext uri="{BB962C8B-B14F-4D97-AF65-F5344CB8AC3E}">
        <p14:creationId xmlns:p14="http://schemas.microsoft.com/office/powerpoint/2010/main" val="2454601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6917</TotalTime>
  <Words>705</Words>
  <Application>Microsoft Office PowerPoint</Application>
  <PresentationFormat>On-screen Show (4:3)</PresentationFormat>
  <Paragraphs>72</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Microsoft Office User</cp:lastModifiedBy>
  <cp:revision>1308</cp:revision>
  <cp:lastPrinted>2020-09-02T06:00:26Z</cp:lastPrinted>
  <dcterms:created xsi:type="dcterms:W3CDTF">2009-07-12T19:40:29Z</dcterms:created>
  <dcterms:modified xsi:type="dcterms:W3CDTF">2023-02-24T22:38:22Z</dcterms:modified>
</cp:coreProperties>
</file>